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4"/>
  </p:sldMasterIdLst>
  <p:notesMasterIdLst>
    <p:notesMasterId r:id="rId22"/>
  </p:notesMasterIdLst>
  <p:sldIdLst>
    <p:sldId id="292" r:id="rId5"/>
    <p:sldId id="315" r:id="rId6"/>
    <p:sldId id="276" r:id="rId7"/>
    <p:sldId id="317" r:id="rId8"/>
    <p:sldId id="318" r:id="rId9"/>
    <p:sldId id="462" r:id="rId10"/>
    <p:sldId id="384" r:id="rId11"/>
    <p:sldId id="380" r:id="rId12"/>
    <p:sldId id="321" r:id="rId13"/>
    <p:sldId id="386" r:id="rId14"/>
    <p:sldId id="389" r:id="rId15"/>
    <p:sldId id="387" r:id="rId16"/>
    <p:sldId id="316" r:id="rId17"/>
    <p:sldId id="390" r:id="rId18"/>
    <p:sldId id="383" r:id="rId19"/>
    <p:sldId id="391" r:id="rId20"/>
    <p:sldId id="46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64" userDrawn="1">
          <p15:clr>
            <a:srgbClr val="A4A3A4"/>
          </p15:clr>
        </p15:guide>
        <p15:guide id="2" pos="374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Smith" initials="LS" lastIdx="3" clrIdx="0">
    <p:extLst>
      <p:ext uri="{19B8F6BF-5375-455C-9EA6-DF929625EA0E}">
        <p15:presenceInfo xmlns:p15="http://schemas.microsoft.com/office/powerpoint/2012/main" userId="S-1-5-21-3003367119-45151493-406046460-412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4F81BD"/>
    <a:srgbClr val="FFFFFF"/>
    <a:srgbClr val="6ACEF2"/>
    <a:srgbClr val="D8F3FC"/>
    <a:srgbClr val="129BCC"/>
    <a:srgbClr val="0D7294"/>
    <a:srgbClr val="0E99C0"/>
    <a:srgbClr val="1E344B"/>
    <a:srgbClr val="0099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3900" autoAdjust="0"/>
  </p:normalViewPr>
  <p:slideViewPr>
    <p:cSldViewPr snapToGrid="0">
      <p:cViewPr varScale="1">
        <p:scale>
          <a:sx n="114" d="100"/>
          <a:sy n="114" d="100"/>
        </p:scale>
        <p:origin x="512" y="168"/>
      </p:cViewPr>
      <p:guideLst>
        <p:guide orient="horz" pos="864"/>
        <p:guide pos="374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dv3fs01.root.fhi.org\groups\Rtp.Hpt\Studies\HPTN%20078\Pub%20Policy%20Abstracts%20and%20Manuscripts\Abstracts\2019%20IAS\Remien%20-%20LB%20CM%20outcome\IAS%20poster.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552704688653009E-2"/>
          <c:y val="1.705113090394338E-2"/>
          <c:w val="0.93707836755688645"/>
          <c:h val="0.79655780065711201"/>
        </c:manualLayout>
      </c:layout>
      <c:barChart>
        <c:barDir val="col"/>
        <c:grouping val="clustered"/>
        <c:varyColors val="0"/>
        <c:ser>
          <c:idx val="0"/>
          <c:order val="0"/>
          <c:tx>
            <c:strRef>
              <c:f>Sheet1!$B$1</c:f>
              <c:strCache>
                <c:ptCount val="1"/>
                <c:pt idx="0">
                  <c:v>Screened</c:v>
                </c:pt>
              </c:strCache>
            </c:strRef>
          </c:tx>
          <c:spPr>
            <a:solidFill>
              <a:srgbClr val="4F81BD"/>
            </a:solidFill>
            <a:ln w="28575">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HIV</c:v>
                </c:pt>
                <c:pt idx="1">
                  <c:v>Syphilis</c:v>
                </c:pt>
                <c:pt idx="2">
                  <c:v>HIV and Syphilis</c:v>
                </c:pt>
                <c:pt idx="3">
                  <c:v>HCV</c:v>
                </c:pt>
                <c:pt idx="4">
                  <c:v>HIV and HCV</c:v>
                </c:pt>
              </c:strCache>
            </c:strRef>
          </c:cat>
          <c:val>
            <c:numRef>
              <c:f>Sheet1!$B$2:$B$6</c:f>
              <c:numCache>
                <c:formatCode>0%</c:formatCode>
                <c:ptCount val="5"/>
                <c:pt idx="0">
                  <c:v>0.69120000000000004</c:v>
                </c:pt>
                <c:pt idx="1">
                  <c:v>0.21379999999999999</c:v>
                </c:pt>
                <c:pt idx="2">
                  <c:v>0.1946</c:v>
                </c:pt>
                <c:pt idx="3">
                  <c:v>0.1885</c:v>
                </c:pt>
                <c:pt idx="4">
                  <c:v>0.13950000000000001</c:v>
                </c:pt>
              </c:numCache>
            </c:numRef>
          </c:val>
          <c:extLst>
            <c:ext xmlns:c16="http://schemas.microsoft.com/office/drawing/2014/chart" uri="{C3380CC4-5D6E-409C-BE32-E72D297353CC}">
              <c16:uniqueId val="{00000000-09FD-47F4-A6C0-6BF55380FC30}"/>
            </c:ext>
          </c:extLst>
        </c:ser>
        <c:ser>
          <c:idx val="1"/>
          <c:order val="1"/>
          <c:tx>
            <c:strRef>
              <c:f>Sheet1!$C$1</c:f>
              <c:strCache>
                <c:ptCount val="1"/>
                <c:pt idx="0">
                  <c:v>Enrolled</c:v>
                </c:pt>
              </c:strCache>
            </c:strRef>
          </c:tx>
          <c:spPr>
            <a:solidFill>
              <a:srgbClr val="6ACEF2"/>
            </a:solidFill>
            <a:ln w="28575">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HIV</c:v>
                </c:pt>
                <c:pt idx="1">
                  <c:v>Syphilis</c:v>
                </c:pt>
                <c:pt idx="2">
                  <c:v>HIV and Syphilis</c:v>
                </c:pt>
                <c:pt idx="3">
                  <c:v>HCV</c:v>
                </c:pt>
                <c:pt idx="4">
                  <c:v>HIV and HCV</c:v>
                </c:pt>
              </c:strCache>
            </c:strRef>
          </c:cat>
          <c:val>
            <c:numRef>
              <c:f>Sheet1!$C$2:$C$6</c:f>
              <c:numCache>
                <c:formatCode>0%</c:formatCode>
                <c:ptCount val="5"/>
                <c:pt idx="0">
                  <c:v>1</c:v>
                </c:pt>
                <c:pt idx="1">
                  <c:v>0.35420000000000001</c:v>
                </c:pt>
                <c:pt idx="2">
                  <c:v>0.35420000000000001</c:v>
                </c:pt>
                <c:pt idx="3">
                  <c:v>0.15279999999999999</c:v>
                </c:pt>
                <c:pt idx="4">
                  <c:v>0.15279999999999999</c:v>
                </c:pt>
              </c:numCache>
            </c:numRef>
          </c:val>
          <c:extLst>
            <c:ext xmlns:c16="http://schemas.microsoft.com/office/drawing/2014/chart" uri="{C3380CC4-5D6E-409C-BE32-E72D297353CC}">
              <c16:uniqueId val="{00000001-09FD-47F4-A6C0-6BF55380FC30}"/>
            </c:ext>
          </c:extLst>
        </c:ser>
        <c:dLbls>
          <c:showLegendKey val="0"/>
          <c:showVal val="0"/>
          <c:showCatName val="0"/>
          <c:showSerName val="0"/>
          <c:showPercent val="0"/>
          <c:showBubbleSize val="0"/>
        </c:dLbls>
        <c:gapWidth val="219"/>
        <c:axId val="500657384"/>
        <c:axId val="500656728"/>
      </c:barChart>
      <c:catAx>
        <c:axId val="500657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crossAx val="500656728"/>
        <c:crosses val="autoZero"/>
        <c:auto val="1"/>
        <c:lblAlgn val="ctr"/>
        <c:lblOffset val="100"/>
        <c:noMultiLvlLbl val="0"/>
      </c:catAx>
      <c:valAx>
        <c:axId val="500656728"/>
        <c:scaling>
          <c:orientation val="minMax"/>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500657384"/>
        <c:crosses val="autoZero"/>
        <c:crossBetween val="between"/>
      </c:valAx>
      <c:spPr>
        <a:noFill/>
        <a:ln>
          <a:noFill/>
        </a:ln>
        <a:effectLst/>
      </c:spPr>
    </c:plotArea>
    <c:legend>
      <c:legendPos val="b"/>
      <c:layout>
        <c:manualLayout>
          <c:xMode val="edge"/>
          <c:yMode val="edge"/>
          <c:x val="0.67252473256257739"/>
          <c:y val="0.12447719796324205"/>
          <c:w val="0.26087132912705696"/>
          <c:h val="0.28716961446141159"/>
        </c:manualLayout>
      </c:layout>
      <c:overlay val="0"/>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2C075D-6F64-498C-958F-E063DBF02767}" type="datetimeFigureOut">
              <a:rPr lang="en-US" smtClean="0"/>
              <a:t>7/22/19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2DA321-7DDB-4A99-BDD8-E93BC3689245}" type="slidenum">
              <a:rPr lang="en-US" smtClean="0"/>
              <a:t>‹#›</a:t>
            </a:fld>
            <a:endParaRPr lang="en-US"/>
          </a:p>
        </p:txBody>
      </p:sp>
    </p:spTree>
    <p:extLst>
      <p:ext uri="{BB962C8B-B14F-4D97-AF65-F5344CB8AC3E}">
        <p14:creationId xmlns:p14="http://schemas.microsoft.com/office/powerpoint/2010/main" val="342925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2DA321-7DDB-4A99-BDD8-E93BC3689245}" type="slidenum">
              <a:rPr lang="en-US" smtClean="0"/>
              <a:t>1</a:t>
            </a:fld>
            <a:endParaRPr lang="en-US"/>
          </a:p>
        </p:txBody>
      </p:sp>
    </p:spTree>
    <p:extLst>
      <p:ext uri="{BB962C8B-B14F-4D97-AF65-F5344CB8AC3E}">
        <p14:creationId xmlns:p14="http://schemas.microsoft.com/office/powerpoint/2010/main" val="30786302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2DA321-7DDB-4A99-BDD8-E93BC3689245}" type="slidenum">
              <a:rPr lang="en-US" smtClean="0"/>
              <a:t>11</a:t>
            </a:fld>
            <a:endParaRPr lang="en-US"/>
          </a:p>
        </p:txBody>
      </p:sp>
    </p:spTree>
    <p:extLst>
      <p:ext uri="{BB962C8B-B14F-4D97-AF65-F5344CB8AC3E}">
        <p14:creationId xmlns:p14="http://schemas.microsoft.com/office/powerpoint/2010/main" val="27648537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2DA321-7DDB-4A99-BDD8-E93BC3689245}" type="slidenum">
              <a:rPr lang="en-US" smtClean="0"/>
              <a:t>12</a:t>
            </a:fld>
            <a:endParaRPr lang="en-US"/>
          </a:p>
        </p:txBody>
      </p:sp>
    </p:spTree>
    <p:extLst>
      <p:ext uri="{BB962C8B-B14F-4D97-AF65-F5344CB8AC3E}">
        <p14:creationId xmlns:p14="http://schemas.microsoft.com/office/powerpoint/2010/main" val="17642139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2DA321-7DDB-4A99-BDD8-E93BC3689245}" type="slidenum">
              <a:rPr lang="en-US" smtClean="0"/>
              <a:t>13</a:t>
            </a:fld>
            <a:endParaRPr lang="en-US"/>
          </a:p>
        </p:txBody>
      </p:sp>
    </p:spTree>
    <p:extLst>
      <p:ext uri="{BB962C8B-B14F-4D97-AF65-F5344CB8AC3E}">
        <p14:creationId xmlns:p14="http://schemas.microsoft.com/office/powerpoint/2010/main" val="39892165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2DA321-7DDB-4A99-BDD8-E93BC3689245}" type="slidenum">
              <a:rPr lang="en-US" smtClean="0"/>
              <a:t>14</a:t>
            </a:fld>
            <a:endParaRPr lang="en-US"/>
          </a:p>
        </p:txBody>
      </p:sp>
    </p:spTree>
    <p:extLst>
      <p:ext uri="{BB962C8B-B14F-4D97-AF65-F5344CB8AC3E}">
        <p14:creationId xmlns:p14="http://schemas.microsoft.com/office/powerpoint/2010/main" val="17901538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2DA321-7DDB-4A99-BDD8-E93BC3689245}" type="slidenum">
              <a:rPr lang="en-US" smtClean="0"/>
              <a:t>15</a:t>
            </a:fld>
            <a:endParaRPr lang="en-US"/>
          </a:p>
        </p:txBody>
      </p:sp>
    </p:spTree>
    <p:extLst>
      <p:ext uri="{BB962C8B-B14F-4D97-AF65-F5344CB8AC3E}">
        <p14:creationId xmlns:p14="http://schemas.microsoft.com/office/powerpoint/2010/main" val="12329777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2DA321-7DDB-4A99-BDD8-E93BC3689245}" type="slidenum">
              <a:rPr lang="en-US" smtClean="0"/>
              <a:t>16</a:t>
            </a:fld>
            <a:endParaRPr lang="en-US"/>
          </a:p>
        </p:txBody>
      </p:sp>
    </p:spTree>
    <p:extLst>
      <p:ext uri="{BB962C8B-B14F-4D97-AF65-F5344CB8AC3E}">
        <p14:creationId xmlns:p14="http://schemas.microsoft.com/office/powerpoint/2010/main" val="1856081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2DA321-7DDB-4A99-BDD8-E93BC3689245}" type="slidenum">
              <a:rPr lang="en-US" smtClean="0"/>
              <a:t>3</a:t>
            </a:fld>
            <a:endParaRPr lang="en-US"/>
          </a:p>
        </p:txBody>
      </p:sp>
    </p:spTree>
    <p:extLst>
      <p:ext uri="{BB962C8B-B14F-4D97-AF65-F5344CB8AC3E}">
        <p14:creationId xmlns:p14="http://schemas.microsoft.com/office/powerpoint/2010/main" val="2279759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2DA321-7DDB-4A99-BDD8-E93BC3689245}" type="slidenum">
              <a:rPr lang="en-US" smtClean="0"/>
              <a:t>4</a:t>
            </a:fld>
            <a:endParaRPr lang="en-US"/>
          </a:p>
        </p:txBody>
      </p:sp>
    </p:spTree>
    <p:extLst>
      <p:ext uri="{BB962C8B-B14F-4D97-AF65-F5344CB8AC3E}">
        <p14:creationId xmlns:p14="http://schemas.microsoft.com/office/powerpoint/2010/main" val="3898785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2DA321-7DDB-4A99-BDD8-E93BC3689245}" type="slidenum">
              <a:rPr lang="en-US" smtClean="0"/>
              <a:t>5</a:t>
            </a:fld>
            <a:endParaRPr lang="en-US"/>
          </a:p>
        </p:txBody>
      </p:sp>
    </p:spTree>
    <p:extLst>
      <p:ext uri="{BB962C8B-B14F-4D97-AF65-F5344CB8AC3E}">
        <p14:creationId xmlns:p14="http://schemas.microsoft.com/office/powerpoint/2010/main" val="1471638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2DA321-7DDB-4A99-BDD8-E93BC3689245}" type="slidenum">
              <a:rPr lang="en-US" smtClean="0"/>
              <a:t>6</a:t>
            </a:fld>
            <a:endParaRPr lang="en-US"/>
          </a:p>
        </p:txBody>
      </p:sp>
    </p:spTree>
    <p:extLst>
      <p:ext uri="{BB962C8B-B14F-4D97-AF65-F5344CB8AC3E}">
        <p14:creationId xmlns:p14="http://schemas.microsoft.com/office/powerpoint/2010/main" val="2406333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2DA321-7DDB-4A99-BDD8-E93BC3689245}" type="slidenum">
              <a:rPr lang="en-US" smtClean="0"/>
              <a:t>7</a:t>
            </a:fld>
            <a:endParaRPr lang="en-US"/>
          </a:p>
        </p:txBody>
      </p:sp>
    </p:spTree>
    <p:extLst>
      <p:ext uri="{BB962C8B-B14F-4D97-AF65-F5344CB8AC3E}">
        <p14:creationId xmlns:p14="http://schemas.microsoft.com/office/powerpoint/2010/main" val="6329290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092B6D-02A1-425B-9BA1-7AAD1FE2E14F}" type="slidenum">
              <a:rPr lang="en-US" smtClean="0"/>
              <a:t>8</a:t>
            </a:fld>
            <a:endParaRPr lang="en-US"/>
          </a:p>
        </p:txBody>
      </p:sp>
    </p:spTree>
    <p:extLst>
      <p:ext uri="{BB962C8B-B14F-4D97-AF65-F5344CB8AC3E}">
        <p14:creationId xmlns:p14="http://schemas.microsoft.com/office/powerpoint/2010/main" val="32055631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2DA321-7DDB-4A99-BDD8-E93BC3689245}" type="slidenum">
              <a:rPr lang="en-US" smtClean="0"/>
              <a:t>9</a:t>
            </a:fld>
            <a:endParaRPr lang="en-US"/>
          </a:p>
        </p:txBody>
      </p:sp>
    </p:spTree>
    <p:extLst>
      <p:ext uri="{BB962C8B-B14F-4D97-AF65-F5344CB8AC3E}">
        <p14:creationId xmlns:p14="http://schemas.microsoft.com/office/powerpoint/2010/main" val="41445511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2DA321-7DDB-4A99-BDD8-E93BC3689245}" type="slidenum">
              <a:rPr lang="en-US" smtClean="0"/>
              <a:t>10</a:t>
            </a:fld>
            <a:endParaRPr lang="en-US"/>
          </a:p>
        </p:txBody>
      </p:sp>
    </p:spTree>
    <p:extLst>
      <p:ext uri="{BB962C8B-B14F-4D97-AF65-F5344CB8AC3E}">
        <p14:creationId xmlns:p14="http://schemas.microsoft.com/office/powerpoint/2010/main" val="38987855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irst slide-TITLE">
    <p:spTree>
      <p:nvGrpSpPr>
        <p:cNvPr id="1" name=""/>
        <p:cNvGrpSpPr/>
        <p:nvPr/>
      </p:nvGrpSpPr>
      <p:grpSpPr>
        <a:xfrm>
          <a:off x="0" y="0"/>
          <a:ext cx="0" cy="0"/>
          <a:chOff x="0" y="0"/>
          <a:chExt cx="0" cy="0"/>
        </a:xfrm>
      </p:grpSpPr>
      <p:pic>
        <p:nvPicPr>
          <p:cNvPr id="23" name="Picture 22" descr="hptn_ppt_gradient-mediumblue_v1.png"/>
          <p:cNvPicPr>
            <a:picLocks noChangeAspect="1"/>
          </p:cNvPicPr>
          <p:nvPr userDrawn="1"/>
        </p:nvPicPr>
        <p:blipFill>
          <a:blip r:embed="rId2"/>
          <a:stretch>
            <a:fillRect/>
          </a:stretch>
        </p:blipFill>
        <p:spPr>
          <a:xfrm>
            <a:off x="0" y="1371600"/>
            <a:ext cx="12192000" cy="5486400"/>
          </a:xfrm>
          <a:prstGeom prst="rect">
            <a:avLst/>
          </a:prstGeom>
          <a:solidFill>
            <a:srgbClr val="0D7294"/>
          </a:solidFill>
        </p:spPr>
      </p:pic>
      <p:sp>
        <p:nvSpPr>
          <p:cNvPr id="10" name="Title 1"/>
          <p:cNvSpPr>
            <a:spLocks noGrp="1"/>
          </p:cNvSpPr>
          <p:nvPr>
            <p:ph type="title" hasCustomPrompt="1"/>
          </p:nvPr>
        </p:nvSpPr>
        <p:spPr>
          <a:xfrm>
            <a:off x="609600" y="2070100"/>
            <a:ext cx="10972800" cy="1676400"/>
          </a:xfrm>
          <a:prstGeom prst="rect">
            <a:avLst/>
          </a:prstGeom>
        </p:spPr>
        <p:txBody>
          <a:bodyPr>
            <a:noAutofit/>
          </a:bodyPr>
          <a:lstStyle>
            <a:lvl1pPr algn="ctr">
              <a:defRPr sz="4500" b="1" i="0" baseline="0">
                <a:solidFill>
                  <a:schemeClr val="bg1"/>
                </a:solidFill>
                <a:latin typeface="Arial"/>
                <a:cs typeface="Arial"/>
              </a:defRPr>
            </a:lvl1pPr>
          </a:lstStyle>
          <a:p>
            <a:r>
              <a:rPr lang="en-US" dirty="0"/>
              <a:t>Compelling Presentation Title Goes Here</a:t>
            </a:r>
          </a:p>
        </p:txBody>
      </p:sp>
      <p:sp>
        <p:nvSpPr>
          <p:cNvPr id="6" name="Text Placeholder 5"/>
          <p:cNvSpPr>
            <a:spLocks noGrp="1"/>
          </p:cNvSpPr>
          <p:nvPr>
            <p:ph type="body" sz="quarter" idx="10" hasCustomPrompt="1"/>
          </p:nvPr>
        </p:nvSpPr>
        <p:spPr>
          <a:xfrm>
            <a:off x="1320800" y="3873500"/>
            <a:ext cx="9279467" cy="698500"/>
          </a:xfrm>
        </p:spPr>
        <p:txBody>
          <a:bodyPr/>
          <a:lstStyle>
            <a:lvl1pPr marL="0" indent="0" algn="ctr">
              <a:buNone/>
              <a:defRPr b="1" baseline="0"/>
            </a:lvl1pPr>
          </a:lstStyle>
          <a:p>
            <a:pPr lvl="0"/>
            <a:r>
              <a:rPr lang="en-US" dirty="0"/>
              <a:t>Subtitle or HPTN XXX study</a:t>
            </a:r>
          </a:p>
        </p:txBody>
      </p:sp>
      <p:sp>
        <p:nvSpPr>
          <p:cNvPr id="3" name="Text Placeholder 2"/>
          <p:cNvSpPr>
            <a:spLocks noGrp="1"/>
          </p:cNvSpPr>
          <p:nvPr>
            <p:ph type="body" sz="quarter" idx="11" hasCustomPrompt="1"/>
          </p:nvPr>
        </p:nvSpPr>
        <p:spPr>
          <a:xfrm>
            <a:off x="1244600" y="5067300"/>
            <a:ext cx="9431867" cy="1397000"/>
          </a:xfrm>
        </p:spPr>
        <p:txBody>
          <a:bodyPr/>
          <a:lstStyle>
            <a:lvl1pPr marL="0" indent="0" algn="ctr">
              <a:buNone/>
              <a:defRPr sz="2000" b="1"/>
            </a:lvl1pPr>
          </a:lstStyle>
          <a:p>
            <a:pPr lvl="0"/>
            <a:r>
              <a:rPr lang="en-US" dirty="0"/>
              <a:t>First and Last Name, PhD, MD</a:t>
            </a:r>
            <a:br>
              <a:rPr lang="en-US" dirty="0"/>
            </a:br>
            <a:r>
              <a:rPr lang="en-US" dirty="0"/>
              <a:t>Institution</a:t>
            </a:r>
            <a:br>
              <a:rPr lang="en-US" dirty="0"/>
            </a:br>
            <a:r>
              <a:rPr lang="en-US" dirty="0"/>
              <a:t>City/State, Country</a:t>
            </a:r>
            <a:br>
              <a:rPr lang="en-US" dirty="0"/>
            </a:br>
            <a:r>
              <a:rPr lang="en-US" dirty="0"/>
              <a:t>Date</a:t>
            </a:r>
          </a:p>
          <a:p>
            <a:pPr lvl="0"/>
            <a:endParaRPr lang="en-US" dirty="0"/>
          </a:p>
        </p:txBody>
      </p:sp>
      <p:pic>
        <p:nvPicPr>
          <p:cNvPr id="11" name="Picture 10" descr="navyHPTNPPT headere_purple only.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87234" y="0"/>
            <a:ext cx="9104766" cy="1371600"/>
          </a:xfrm>
          <a:prstGeom prst="rect">
            <a:avLst/>
          </a:prstGeom>
        </p:spPr>
      </p:pic>
      <p:pic>
        <p:nvPicPr>
          <p:cNvPr id="12" name="Picture 11" descr="navy-background_large.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0"/>
            <a:ext cx="3087232" cy="13716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st slide-Acknowledgements">
    <p:spTree>
      <p:nvGrpSpPr>
        <p:cNvPr id="1" name=""/>
        <p:cNvGrpSpPr/>
        <p:nvPr/>
      </p:nvGrpSpPr>
      <p:grpSpPr>
        <a:xfrm>
          <a:off x="0" y="0"/>
          <a:ext cx="0" cy="0"/>
          <a:chOff x="0" y="0"/>
          <a:chExt cx="0" cy="0"/>
        </a:xfrm>
      </p:grpSpPr>
      <p:sp>
        <p:nvSpPr>
          <p:cNvPr id="10" name="Content Placeholder 2"/>
          <p:cNvSpPr txBox="1">
            <a:spLocks/>
          </p:cNvSpPr>
          <p:nvPr userDrawn="1"/>
        </p:nvSpPr>
        <p:spPr>
          <a:xfrm>
            <a:off x="1646767" y="1584326"/>
            <a:ext cx="9105900" cy="3463924"/>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i="0" u="none" strike="noStrike" kern="1200" cap="none" spc="0" normalizeH="0" baseline="0" noProof="0" dirty="0">
              <a:ln>
                <a:noFill/>
              </a:ln>
              <a:effectLst/>
              <a:uLnTx/>
              <a:uFillTx/>
              <a:latin typeface="Arial"/>
              <a:ea typeface="+mn-ea"/>
              <a:cs typeface="Arial"/>
            </a:endParaRPr>
          </a:p>
        </p:txBody>
      </p:sp>
      <p:sp>
        <p:nvSpPr>
          <p:cNvPr id="12" name="Rectangle 11"/>
          <p:cNvSpPr/>
          <p:nvPr userDrawn="1"/>
        </p:nvSpPr>
        <p:spPr>
          <a:xfrm>
            <a:off x="1820656" y="1542522"/>
            <a:ext cx="8758120" cy="523220"/>
          </a:xfrm>
          <a:prstGeom prst="rect">
            <a:avLst/>
          </a:prstGeom>
        </p:spPr>
        <p:txBody>
          <a:bodyPr wrap="square">
            <a:spAutoFit/>
          </a:bodyPr>
          <a:lstStyle/>
          <a:p>
            <a:pPr marL="0" indent="0" algn="ctr">
              <a:buNone/>
            </a:pPr>
            <a:r>
              <a:rPr lang="en-US" sz="2800" b="1" dirty="0">
                <a:solidFill>
                  <a:srgbClr val="0E99C0"/>
                </a:solidFill>
                <a:latin typeface="Arial" panose="020B0604020202020204" pitchFamily="34" charset="0"/>
                <a:cs typeface="Arial" panose="020B0604020202020204" pitchFamily="34" charset="0"/>
              </a:rPr>
              <a:t>ACKNOWLEDGEMENTS</a:t>
            </a:r>
            <a:endParaRPr lang="en-US" sz="2800" b="1" baseline="0" dirty="0">
              <a:solidFill>
                <a:srgbClr val="0E99C0"/>
              </a:solidFill>
              <a:latin typeface="Arial" panose="020B0604020202020204" pitchFamily="34" charset="0"/>
              <a:cs typeface="Arial" panose="020B0604020202020204" pitchFamily="34" charset="0"/>
            </a:endParaRPr>
          </a:p>
        </p:txBody>
      </p:sp>
      <p:sp>
        <p:nvSpPr>
          <p:cNvPr id="5" name="Text Placeholder 4"/>
          <p:cNvSpPr>
            <a:spLocks noGrp="1"/>
          </p:cNvSpPr>
          <p:nvPr>
            <p:ph type="body" sz="quarter" idx="11" hasCustomPrompt="1"/>
          </p:nvPr>
        </p:nvSpPr>
        <p:spPr>
          <a:xfrm>
            <a:off x="1458383" y="2606200"/>
            <a:ext cx="9482667" cy="2133600"/>
          </a:xfrm>
        </p:spPr>
        <p:txBody>
          <a:bodyPr/>
          <a:lstStyle>
            <a:lvl1pPr marL="0" indent="0" algn="ctr">
              <a:buNone/>
              <a:defRPr sz="2000" baseline="0"/>
            </a:lvl1pPr>
          </a:lstStyle>
          <a:p>
            <a:pPr lvl="0"/>
            <a:r>
              <a:rPr lang="en-US" dirty="0"/>
              <a:t>The HPTN ### Study Team acknowledges</a:t>
            </a:r>
            <a:br>
              <a:rPr lang="en-US" dirty="0"/>
            </a:br>
            <a:r>
              <a:rPr lang="en-US" dirty="0"/>
              <a:t>(Click to add other partners/funders etc. </a:t>
            </a:r>
            <a:br>
              <a:rPr lang="en-US" dirty="0"/>
            </a:br>
            <a:r>
              <a:rPr lang="en-US" dirty="0"/>
              <a:t>DO NOT use logos and DO make this your last slide.)</a:t>
            </a:r>
          </a:p>
        </p:txBody>
      </p:sp>
      <p:pic>
        <p:nvPicPr>
          <p:cNvPr id="7" name="Picture 6" descr="navyHPTNPPT headere_purple only.png">
            <a:extLst>
              <a:ext uri="{FF2B5EF4-FFF2-40B4-BE49-F238E27FC236}">
                <a16:creationId xmlns:a16="http://schemas.microsoft.com/office/drawing/2014/main" id="{6CA19B30-F1CD-43C4-B65E-EC61FACD2E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91999" cy="1043869"/>
          </a:xfrm>
          <a:prstGeom prst="rect">
            <a:avLst/>
          </a:prstGeom>
        </p:spPr>
      </p:pic>
      <p:pic>
        <p:nvPicPr>
          <p:cNvPr id="9" name="Picture 8" descr="navy-background.png">
            <a:extLst>
              <a:ext uri="{FF2B5EF4-FFF2-40B4-BE49-F238E27FC236}">
                <a16:creationId xmlns:a16="http://schemas.microsoft.com/office/drawing/2014/main" id="{F011DCD5-5D23-4623-B24E-E59C76801DA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0184" y="-1"/>
            <a:ext cx="2107091" cy="1043869"/>
          </a:xfrm>
          <a:prstGeom prst="rect">
            <a:avLst/>
          </a:prstGeom>
        </p:spPr>
      </p:pic>
    </p:spTree>
    <p:extLst>
      <p:ext uri="{BB962C8B-B14F-4D97-AF65-F5344CB8AC3E}">
        <p14:creationId xmlns:p14="http://schemas.microsoft.com/office/powerpoint/2010/main" val="906605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er w/ bullet text">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1219200" y="2133600"/>
            <a:ext cx="9855200" cy="3962400"/>
          </a:xfrm>
        </p:spPr>
        <p:txBody>
          <a:bodyPr/>
          <a:lstStyle>
            <a:lvl1pPr>
              <a:defRPr>
                <a:solidFill>
                  <a:schemeClr val="tx1"/>
                </a:solidFill>
              </a:defRPr>
            </a:lvl1pPr>
            <a:lvl2pPr>
              <a:defRPr>
                <a:solidFill>
                  <a:schemeClr val="tx1"/>
                </a:solidFill>
              </a:defRPr>
            </a:lvl2pPr>
            <a:lvl3pPr>
              <a:defRPr baseline="0">
                <a:solidFill>
                  <a:schemeClr val="tx1"/>
                </a:solidFill>
              </a:defRPr>
            </a:lvl3pPr>
            <a:lvl4pPr>
              <a:defRPr>
                <a:solidFill>
                  <a:schemeClr val="tx1"/>
                </a:solidFill>
              </a:defRPr>
            </a:lvl4pPr>
            <a:lvl5pPr marL="1828800" indent="0">
              <a:buFont typeface="Arial" pitchFamily="34" charset="0"/>
              <a:buNone/>
              <a:defRPr baseline="0">
                <a:solidFill>
                  <a:schemeClr val="tx1"/>
                </a:solidFill>
              </a:defRPr>
            </a:lvl5pPr>
          </a:lstStyle>
          <a:p>
            <a:pPr lvl="0"/>
            <a:r>
              <a:rPr lang="en-US" dirty="0"/>
              <a:t>Click to edit text and use Arial font</a:t>
            </a:r>
          </a:p>
          <a:p>
            <a:pPr lvl="1"/>
            <a:r>
              <a:rPr lang="en-US" dirty="0"/>
              <a:t>Tips</a:t>
            </a:r>
          </a:p>
          <a:p>
            <a:pPr lvl="2"/>
            <a:r>
              <a:rPr lang="en-US" dirty="0"/>
              <a:t>Proofread for spelling and grammar</a:t>
            </a:r>
          </a:p>
          <a:p>
            <a:pPr lvl="2"/>
            <a:r>
              <a:rPr lang="en-US" dirty="0"/>
              <a:t>Keep it simple</a:t>
            </a:r>
          </a:p>
          <a:p>
            <a:pPr lvl="2"/>
            <a:r>
              <a:rPr lang="en-US" dirty="0"/>
              <a:t>Avoid reading from your slides</a:t>
            </a:r>
          </a:p>
          <a:p>
            <a:pPr lvl="2"/>
            <a:r>
              <a:rPr lang="en-US" dirty="0"/>
              <a:t>Use visuals. Don’t just tell them. Show them too.</a:t>
            </a:r>
          </a:p>
          <a:p>
            <a:pPr lvl="2"/>
            <a:r>
              <a:rPr lang="en-US" dirty="0"/>
              <a:t>Please do not cover up the top blue banner with the HPTN logo</a:t>
            </a:r>
          </a:p>
          <a:p>
            <a:pPr lvl="2"/>
            <a:r>
              <a:rPr lang="en-US" dirty="0"/>
              <a:t>Remember: LESS IS ALWAYS MORE</a:t>
            </a:r>
          </a:p>
          <a:p>
            <a:pPr lvl="2"/>
            <a:endParaRPr lang="en-US" dirty="0"/>
          </a:p>
        </p:txBody>
      </p:sp>
      <p:sp>
        <p:nvSpPr>
          <p:cNvPr id="4" name="Title 3"/>
          <p:cNvSpPr>
            <a:spLocks noGrp="1"/>
          </p:cNvSpPr>
          <p:nvPr>
            <p:ph type="title" hasCustomPrompt="1"/>
          </p:nvPr>
        </p:nvSpPr>
        <p:spPr>
          <a:xfrm>
            <a:off x="1117600" y="960438"/>
            <a:ext cx="9956800" cy="944562"/>
          </a:xfrm>
        </p:spPr>
        <p:txBody>
          <a:bodyPr/>
          <a:lstStyle>
            <a:lvl1pPr>
              <a:defRPr>
                <a:solidFill>
                  <a:srgbClr val="0E99C0"/>
                </a:solidFill>
              </a:defRPr>
            </a:lvl1pPr>
          </a:lstStyle>
          <a:p>
            <a:r>
              <a:rPr lang="en-US" dirty="0"/>
              <a:t>Header</a:t>
            </a:r>
          </a:p>
        </p:txBody>
      </p:sp>
      <p:pic>
        <p:nvPicPr>
          <p:cNvPr id="9" name="Picture 8" descr="navyHPTNPPT headere_purple only.png">
            <a:extLst>
              <a:ext uri="{FF2B5EF4-FFF2-40B4-BE49-F238E27FC236}">
                <a16:creationId xmlns:a16="http://schemas.microsoft.com/office/drawing/2014/main" id="{572AD4F5-4385-4615-BEC1-CC3DC4DF78D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91999" cy="1043869"/>
          </a:xfrm>
          <a:prstGeom prst="rect">
            <a:avLst/>
          </a:prstGeom>
        </p:spPr>
      </p:pic>
      <p:pic>
        <p:nvPicPr>
          <p:cNvPr id="11" name="Picture 10" descr="navy-background.png">
            <a:extLst>
              <a:ext uri="{FF2B5EF4-FFF2-40B4-BE49-F238E27FC236}">
                <a16:creationId xmlns:a16="http://schemas.microsoft.com/office/drawing/2014/main" id="{AD30F61A-279F-4F2D-AC70-3F022BACE4A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0184" y="-1"/>
            <a:ext cx="2107091" cy="1043869"/>
          </a:xfrm>
          <a:prstGeom prst="rect">
            <a:avLst/>
          </a:prstGeom>
        </p:spPr>
      </p:pic>
    </p:spTree>
    <p:extLst>
      <p:ext uri="{BB962C8B-B14F-4D97-AF65-F5344CB8AC3E}">
        <p14:creationId xmlns:p14="http://schemas.microsoft.com/office/powerpoint/2010/main" val="906605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mp; object">
    <p:spTree>
      <p:nvGrpSpPr>
        <p:cNvPr id="1" name=""/>
        <p:cNvGrpSpPr/>
        <p:nvPr/>
      </p:nvGrpSpPr>
      <p:grpSpPr>
        <a:xfrm>
          <a:off x="0" y="0"/>
          <a:ext cx="0" cy="0"/>
          <a:chOff x="0" y="0"/>
          <a:chExt cx="0" cy="0"/>
        </a:xfrm>
      </p:grpSpPr>
      <p:sp>
        <p:nvSpPr>
          <p:cNvPr id="5" name="Title 3"/>
          <p:cNvSpPr>
            <a:spLocks noGrp="1"/>
          </p:cNvSpPr>
          <p:nvPr>
            <p:ph type="title" hasCustomPrompt="1"/>
          </p:nvPr>
        </p:nvSpPr>
        <p:spPr>
          <a:xfrm>
            <a:off x="1117600" y="960438"/>
            <a:ext cx="9956800" cy="944562"/>
          </a:xfrm>
        </p:spPr>
        <p:txBody>
          <a:bodyPr/>
          <a:lstStyle>
            <a:lvl1pPr>
              <a:defRPr>
                <a:solidFill>
                  <a:srgbClr val="0E99C0"/>
                </a:solidFill>
              </a:defRPr>
            </a:lvl1pPr>
          </a:lstStyle>
          <a:p>
            <a:r>
              <a:rPr lang="en-US" dirty="0"/>
              <a:t>Headings are Arial 36</a:t>
            </a:r>
          </a:p>
        </p:txBody>
      </p:sp>
      <p:sp>
        <p:nvSpPr>
          <p:cNvPr id="6" name="Content Placeholder 2"/>
          <p:cNvSpPr>
            <a:spLocks noGrp="1"/>
          </p:cNvSpPr>
          <p:nvPr>
            <p:ph idx="1" hasCustomPrompt="1"/>
          </p:nvPr>
        </p:nvSpPr>
        <p:spPr>
          <a:xfrm>
            <a:off x="1086219" y="2120753"/>
            <a:ext cx="9983623" cy="461293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baseline="0">
                <a:solidFill>
                  <a:srgbClr val="000000"/>
                </a:solidFill>
              </a:defRPr>
            </a:lvl4pPr>
            <a:lvl5pPr>
              <a:defRPr baseline="0">
                <a:solidFill>
                  <a:srgbClr val="000000"/>
                </a:solidFill>
              </a:defRPr>
            </a:lvl5pPr>
          </a:lstStyle>
          <a:p>
            <a:pPr lvl="0"/>
            <a:r>
              <a:rPr lang="en-US" dirty="0"/>
              <a:t>Click to edit Master text/content</a:t>
            </a:r>
          </a:p>
          <a:p>
            <a:pPr lvl="1"/>
            <a:r>
              <a:rPr lang="en-US" dirty="0"/>
              <a:t>More Tips</a:t>
            </a:r>
          </a:p>
          <a:p>
            <a:pPr lvl="2"/>
            <a:r>
              <a:rPr lang="en-US" dirty="0"/>
              <a:t>Use bullets to keep your points concise</a:t>
            </a:r>
          </a:p>
          <a:p>
            <a:pPr lvl="3"/>
            <a:r>
              <a:rPr lang="en-US" dirty="0"/>
              <a:t>Don’t type up long paragraphs</a:t>
            </a:r>
          </a:p>
          <a:p>
            <a:pPr lvl="4"/>
            <a:r>
              <a:rPr lang="en-US" dirty="0"/>
              <a:t>Limit the number of slides</a:t>
            </a:r>
          </a:p>
          <a:p>
            <a:pPr lvl="4"/>
            <a:r>
              <a:rPr lang="en-US" dirty="0"/>
              <a:t>Speak clearly and slowly</a:t>
            </a:r>
          </a:p>
          <a:p>
            <a:pPr lvl="4"/>
            <a:r>
              <a:rPr lang="en-US" dirty="0"/>
              <a:t>Practice delivering your presentation</a:t>
            </a:r>
          </a:p>
          <a:p>
            <a:pPr lvl="4"/>
            <a:endParaRPr lang="en-US" dirty="0"/>
          </a:p>
          <a:p>
            <a:pPr lvl="4"/>
            <a:endParaRPr lang="en-US" dirty="0"/>
          </a:p>
        </p:txBody>
      </p:sp>
      <p:grpSp>
        <p:nvGrpSpPr>
          <p:cNvPr id="7" name="Group 6"/>
          <p:cNvGrpSpPr/>
          <p:nvPr userDrawn="1"/>
        </p:nvGrpSpPr>
        <p:grpSpPr>
          <a:xfrm>
            <a:off x="1" y="-1"/>
            <a:ext cx="12191999" cy="1043870"/>
            <a:chOff x="0" y="-1"/>
            <a:chExt cx="9143999" cy="1043870"/>
          </a:xfrm>
        </p:grpSpPr>
        <p:pic>
          <p:nvPicPr>
            <p:cNvPr id="8" name="Picture 7" descr="navyHPTNPPT headere_purple only.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1043869"/>
            </a:xfrm>
            <a:prstGeom prst="rect">
              <a:avLst/>
            </a:prstGeom>
          </p:spPr>
        </p:pic>
        <p:pic>
          <p:nvPicPr>
            <p:cNvPr id="9" name="Picture 8" descr="navy-background.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2637" y="-1"/>
              <a:ext cx="1580318" cy="1043869"/>
            </a:xfrm>
            <a:prstGeom prst="rect">
              <a:avLst/>
            </a:prstGeom>
          </p:spPr>
        </p:pic>
      </p:grpSp>
    </p:spTree>
    <p:extLst>
      <p:ext uri="{BB962C8B-B14F-4D97-AF65-F5344CB8AC3E}">
        <p14:creationId xmlns:p14="http://schemas.microsoft.com/office/powerpoint/2010/main" val="3898306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bject">
    <p:spTree>
      <p:nvGrpSpPr>
        <p:cNvPr id="1" name=""/>
        <p:cNvGrpSpPr/>
        <p:nvPr/>
      </p:nvGrpSpPr>
      <p:grpSpPr>
        <a:xfrm>
          <a:off x="0" y="0"/>
          <a:ext cx="0" cy="0"/>
          <a:chOff x="0" y="0"/>
          <a:chExt cx="0" cy="0"/>
        </a:xfrm>
      </p:grpSpPr>
      <p:sp>
        <p:nvSpPr>
          <p:cNvPr id="14" name="Content Placeholder 2"/>
          <p:cNvSpPr>
            <a:spLocks noGrp="1"/>
          </p:cNvSpPr>
          <p:nvPr>
            <p:ph idx="1" hasCustomPrompt="1"/>
          </p:nvPr>
        </p:nvSpPr>
        <p:spPr>
          <a:xfrm>
            <a:off x="1112761" y="955524"/>
            <a:ext cx="9957080" cy="5778166"/>
          </a:xfrm>
        </p:spPr>
        <p:txBody>
          <a:bodyPr/>
          <a:lstStyle>
            <a:lvl1pPr>
              <a:defRPr baseline="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edit Master text or visuals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descr="navyHPTNPPT headere_purple only.png">
            <a:extLst>
              <a:ext uri="{FF2B5EF4-FFF2-40B4-BE49-F238E27FC236}">
                <a16:creationId xmlns:a16="http://schemas.microsoft.com/office/drawing/2014/main" id="{F5989BAB-748D-4E3B-B014-A4958512E76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91999" cy="1043869"/>
          </a:xfrm>
          <a:prstGeom prst="rect">
            <a:avLst/>
          </a:prstGeom>
        </p:spPr>
      </p:pic>
      <p:pic>
        <p:nvPicPr>
          <p:cNvPr id="7" name="Picture 6" descr="navy-background.png">
            <a:extLst>
              <a:ext uri="{FF2B5EF4-FFF2-40B4-BE49-F238E27FC236}">
                <a16:creationId xmlns:a16="http://schemas.microsoft.com/office/drawing/2014/main" id="{EFB0BE9A-1CC9-44A1-B122-C530B9A4DBF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0184" y="-1"/>
            <a:ext cx="2107091" cy="1043869"/>
          </a:xfrm>
          <a:prstGeom prst="rect">
            <a:avLst/>
          </a:prstGeom>
        </p:spPr>
      </p:pic>
    </p:spTree>
    <p:extLst>
      <p:ext uri="{BB962C8B-B14F-4D97-AF65-F5344CB8AC3E}">
        <p14:creationId xmlns:p14="http://schemas.microsoft.com/office/powerpoint/2010/main" val="259015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column left leader">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5283200" y="1371600"/>
            <a:ext cx="6299200" cy="47244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marL="2057400" indent="-228600">
              <a:buFont typeface="Arial" pitchFamily="34" charset="0"/>
              <a:buChar char="•"/>
              <a:defRPr>
                <a:solidFill>
                  <a:schemeClr val="tx1"/>
                </a:solidFill>
              </a:defRPr>
            </a:lvl5p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3"/>
          <p:cNvSpPr>
            <a:spLocks noGrp="1"/>
          </p:cNvSpPr>
          <p:nvPr>
            <p:ph type="title"/>
          </p:nvPr>
        </p:nvSpPr>
        <p:spPr>
          <a:xfrm>
            <a:off x="508000" y="1371600"/>
            <a:ext cx="3657600" cy="3581400"/>
          </a:xfrm>
        </p:spPr>
        <p:txBody>
          <a:bodyPr anchor="t"/>
          <a:lstStyle>
            <a:lvl1pPr algn="r">
              <a:defRPr>
                <a:solidFill>
                  <a:srgbClr val="0E99C0"/>
                </a:solidFill>
              </a:defRPr>
            </a:lvl1pPr>
          </a:lstStyle>
          <a:p>
            <a:r>
              <a:rPr lang="en-US" dirty="0"/>
              <a:t>Click to edit Master title</a:t>
            </a:r>
          </a:p>
        </p:txBody>
      </p:sp>
      <p:cxnSp>
        <p:nvCxnSpPr>
          <p:cNvPr id="11" name="Straight Connector 10"/>
          <p:cNvCxnSpPr>
            <a:cxnSpLocks/>
          </p:cNvCxnSpPr>
          <p:nvPr userDrawn="1"/>
        </p:nvCxnSpPr>
        <p:spPr>
          <a:xfrm>
            <a:off x="4676776" y="1371601"/>
            <a:ext cx="0" cy="5174057"/>
          </a:xfrm>
          <a:prstGeom prst="line">
            <a:avLst/>
          </a:prstGeom>
          <a:ln>
            <a:solidFill>
              <a:srgbClr val="0E99C0">
                <a:alpha val="40000"/>
              </a:srgbClr>
            </a:solidFill>
          </a:ln>
          <a:effectLst/>
        </p:spPr>
        <p:style>
          <a:lnRef idx="2">
            <a:schemeClr val="accent1"/>
          </a:lnRef>
          <a:fillRef idx="0">
            <a:schemeClr val="accent1"/>
          </a:fillRef>
          <a:effectRef idx="1">
            <a:schemeClr val="accent1"/>
          </a:effectRef>
          <a:fontRef idx="minor">
            <a:schemeClr val="tx1"/>
          </a:fontRef>
        </p:style>
      </p:cxnSp>
      <p:pic>
        <p:nvPicPr>
          <p:cNvPr id="7" name="Picture 6" descr="navyHPTNPPT headere_purple only.png">
            <a:extLst>
              <a:ext uri="{FF2B5EF4-FFF2-40B4-BE49-F238E27FC236}">
                <a16:creationId xmlns:a16="http://schemas.microsoft.com/office/drawing/2014/main" id="{6812B3E2-6CC8-4262-BF07-96774B92BFB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91999" cy="1043869"/>
          </a:xfrm>
          <a:prstGeom prst="rect">
            <a:avLst/>
          </a:prstGeom>
        </p:spPr>
      </p:pic>
      <p:pic>
        <p:nvPicPr>
          <p:cNvPr id="8" name="Picture 7" descr="navy-background.png">
            <a:extLst>
              <a:ext uri="{FF2B5EF4-FFF2-40B4-BE49-F238E27FC236}">
                <a16:creationId xmlns:a16="http://schemas.microsoft.com/office/drawing/2014/main" id="{E67FEBFA-AFD1-44EB-9AE8-85A5A0BB8D5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0184" y="-1"/>
            <a:ext cx="2107091" cy="1043869"/>
          </a:xfrm>
          <a:prstGeom prst="rect">
            <a:avLst/>
          </a:prstGeom>
        </p:spPr>
      </p:pic>
    </p:spTree>
    <p:extLst>
      <p:ext uri="{BB962C8B-B14F-4D97-AF65-F5344CB8AC3E}">
        <p14:creationId xmlns:p14="http://schemas.microsoft.com/office/powerpoint/2010/main" val="906605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column right object">
    <p:spTree>
      <p:nvGrpSpPr>
        <p:cNvPr id="1" name=""/>
        <p:cNvGrpSpPr/>
        <p:nvPr/>
      </p:nvGrpSpPr>
      <p:grpSpPr>
        <a:xfrm>
          <a:off x="0" y="0"/>
          <a:ext cx="0" cy="0"/>
          <a:chOff x="0" y="0"/>
          <a:chExt cx="0" cy="0"/>
        </a:xfrm>
      </p:grpSpPr>
      <p:cxnSp>
        <p:nvCxnSpPr>
          <p:cNvPr id="5" name="Straight Connector 4"/>
          <p:cNvCxnSpPr>
            <a:cxnSpLocks/>
          </p:cNvCxnSpPr>
          <p:nvPr userDrawn="1"/>
        </p:nvCxnSpPr>
        <p:spPr>
          <a:xfrm>
            <a:off x="7292896" y="1371601"/>
            <a:ext cx="0" cy="5201218"/>
          </a:xfrm>
          <a:prstGeom prst="line">
            <a:avLst/>
          </a:prstGeom>
          <a:ln>
            <a:solidFill>
              <a:srgbClr val="0E99C0">
                <a:alpha val="40000"/>
              </a:srgbClr>
            </a:solidFill>
          </a:ln>
          <a:effectLst/>
        </p:spPr>
        <p:style>
          <a:lnRef idx="2">
            <a:schemeClr val="accent1"/>
          </a:lnRef>
          <a:fillRef idx="0">
            <a:schemeClr val="accent1"/>
          </a:fillRef>
          <a:effectRef idx="1">
            <a:schemeClr val="accent1"/>
          </a:effectRef>
          <a:fontRef idx="minor">
            <a:schemeClr val="tx1"/>
          </a:fontRef>
        </p:style>
      </p:cxnSp>
      <p:sp>
        <p:nvSpPr>
          <p:cNvPr id="6" name="Text Placeholder 2"/>
          <p:cNvSpPr>
            <a:spLocks noGrp="1"/>
          </p:cNvSpPr>
          <p:nvPr>
            <p:ph type="body" sz="quarter" idx="11"/>
          </p:nvPr>
        </p:nvSpPr>
        <p:spPr>
          <a:xfrm>
            <a:off x="497555" y="1364291"/>
            <a:ext cx="6299200" cy="4666642"/>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marL="2057400" indent="-228600">
              <a:buFont typeface="Arial" pitchFamily="34" charset="0"/>
              <a:buChar char="•"/>
              <a:defRPr>
                <a:solidFill>
                  <a:srgbClr val="000000"/>
                </a:solidFill>
              </a:defRPr>
            </a:lvl5p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5"/>
          <p:cNvSpPr>
            <a:spLocks noGrp="1"/>
          </p:cNvSpPr>
          <p:nvPr>
            <p:ph sz="quarter" idx="4"/>
          </p:nvPr>
        </p:nvSpPr>
        <p:spPr>
          <a:xfrm>
            <a:off x="7923003" y="1360122"/>
            <a:ext cx="3707319" cy="4642687"/>
          </a:xfrm>
        </p:spPr>
        <p:txBody>
          <a:bodyPr/>
          <a:lstStyle>
            <a:lvl1pPr>
              <a:defRPr sz="2400"/>
            </a:lvl1pPr>
            <a:lvl2pPr>
              <a:defRPr sz="2000"/>
            </a:lvl2pPr>
            <a:lvl3pPr>
              <a:defRPr sz="1800"/>
            </a:lvl3pPr>
            <a:lvl4pPr marL="0" indent="0" algn="ctr">
              <a:buFontTx/>
              <a:buNone/>
              <a:defRPr sz="1600"/>
            </a:lvl4pPr>
            <a:lvl5pPr>
              <a:defRPr sz="1600"/>
            </a:lvl5pPr>
            <a:lvl6pPr>
              <a:defRPr sz="1600"/>
            </a:lvl6pPr>
            <a:lvl7pPr>
              <a:defRPr sz="1600"/>
            </a:lvl7pPr>
            <a:lvl8pPr>
              <a:defRPr sz="1600"/>
            </a:lvl8pPr>
            <a:lvl9pPr>
              <a:defRPr sz="1600"/>
            </a:lvl9pPr>
          </a:lstStyle>
          <a:p>
            <a:pPr lvl="3"/>
            <a:endParaRPr lang="en-US" dirty="0"/>
          </a:p>
        </p:txBody>
      </p:sp>
      <p:pic>
        <p:nvPicPr>
          <p:cNvPr id="8" name="Picture 7" descr="navyHPTNPPT headere_purple only.png">
            <a:extLst>
              <a:ext uri="{FF2B5EF4-FFF2-40B4-BE49-F238E27FC236}">
                <a16:creationId xmlns:a16="http://schemas.microsoft.com/office/drawing/2014/main" id="{008ED7CA-33BA-4E32-8197-B1100D5C123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91999" cy="1043869"/>
          </a:xfrm>
          <a:prstGeom prst="rect">
            <a:avLst/>
          </a:prstGeom>
        </p:spPr>
      </p:pic>
      <p:pic>
        <p:nvPicPr>
          <p:cNvPr id="10" name="Picture 9" descr="navy-background.png">
            <a:extLst>
              <a:ext uri="{FF2B5EF4-FFF2-40B4-BE49-F238E27FC236}">
                <a16:creationId xmlns:a16="http://schemas.microsoft.com/office/drawing/2014/main" id="{425B76E7-DADB-4CE0-9FB1-EF89359CC9F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0184" y="-1"/>
            <a:ext cx="2107091" cy="1043869"/>
          </a:xfrm>
          <a:prstGeom prst="rect">
            <a:avLst/>
          </a:prstGeom>
        </p:spPr>
      </p:pic>
    </p:spTree>
    <p:extLst>
      <p:ext uri="{BB962C8B-B14F-4D97-AF65-F5344CB8AC3E}">
        <p14:creationId xmlns:p14="http://schemas.microsoft.com/office/powerpoint/2010/main" val="3591991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 header">
    <p:spTree>
      <p:nvGrpSpPr>
        <p:cNvPr id="1" name=""/>
        <p:cNvGrpSpPr/>
        <p:nvPr/>
      </p:nvGrpSpPr>
      <p:grpSpPr>
        <a:xfrm>
          <a:off x="0" y="0"/>
          <a:ext cx="0" cy="0"/>
          <a:chOff x="0" y="0"/>
          <a:chExt cx="0" cy="0"/>
        </a:xfrm>
      </p:grpSpPr>
      <p:sp>
        <p:nvSpPr>
          <p:cNvPr id="5" name="Title 3"/>
          <p:cNvSpPr>
            <a:spLocks noGrp="1"/>
          </p:cNvSpPr>
          <p:nvPr>
            <p:ph type="title"/>
          </p:nvPr>
        </p:nvSpPr>
        <p:spPr>
          <a:xfrm>
            <a:off x="1117600" y="960438"/>
            <a:ext cx="9956800" cy="944562"/>
          </a:xfrm>
        </p:spPr>
        <p:txBody>
          <a:bodyPr/>
          <a:lstStyle>
            <a:lvl1pPr>
              <a:defRPr>
                <a:solidFill>
                  <a:srgbClr val="0E99C0"/>
                </a:solidFill>
              </a:defRPr>
            </a:lvl1pPr>
          </a:lstStyle>
          <a:p>
            <a:r>
              <a:rPr lang="en-US" dirty="0"/>
              <a:t>Click to edit Master title</a:t>
            </a:r>
          </a:p>
        </p:txBody>
      </p:sp>
      <p:sp>
        <p:nvSpPr>
          <p:cNvPr id="6" name="Text Placeholder 2"/>
          <p:cNvSpPr>
            <a:spLocks noGrp="1"/>
          </p:cNvSpPr>
          <p:nvPr>
            <p:ph type="body" idx="1"/>
          </p:nvPr>
        </p:nvSpPr>
        <p:spPr>
          <a:xfrm>
            <a:off x="1102193" y="2134158"/>
            <a:ext cx="4552532" cy="639762"/>
          </a:xfrm>
        </p:spPr>
        <p:txBody>
          <a:bodyPr anchor="b"/>
          <a:lstStyle>
            <a:lvl1pPr marL="0" indent="0">
              <a:buNone/>
              <a:defRPr sz="2400" b="1">
                <a:solidFill>
                  <a:srgbClr val="0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a:t>
            </a:r>
          </a:p>
        </p:txBody>
      </p:sp>
      <p:sp>
        <p:nvSpPr>
          <p:cNvPr id="7" name="Content Placeholder 3"/>
          <p:cNvSpPr>
            <a:spLocks noGrp="1"/>
          </p:cNvSpPr>
          <p:nvPr>
            <p:ph sz="half" idx="2"/>
          </p:nvPr>
        </p:nvSpPr>
        <p:spPr>
          <a:xfrm>
            <a:off x="1086219" y="2773920"/>
            <a:ext cx="4568507" cy="3951288"/>
          </a:xfrm>
        </p:spPr>
        <p:txBody>
          <a:bodyPr/>
          <a:lstStyle>
            <a:lvl1pPr>
              <a:defRPr sz="2400">
                <a:solidFill>
                  <a:srgbClr val="000000"/>
                </a:solidFill>
              </a:defRPr>
            </a:lvl1pPr>
            <a:lvl2pPr>
              <a:defRPr sz="2000">
                <a:solidFill>
                  <a:srgbClr val="000000"/>
                </a:solidFill>
              </a:defRPr>
            </a:lvl2pPr>
            <a:lvl3pPr>
              <a:defRPr sz="1800">
                <a:solidFill>
                  <a:srgbClr val="000000"/>
                </a:solidFill>
              </a:defRPr>
            </a:lvl3pPr>
            <a:lvl4pPr>
              <a:defRPr sz="1600">
                <a:solidFill>
                  <a:srgbClr val="000000"/>
                </a:solidFill>
              </a:defRPr>
            </a:lvl4pPr>
            <a:lvl5pPr>
              <a:defRPr sz="1600">
                <a:solidFill>
                  <a:srgbClr val="000000"/>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2"/>
          <p:cNvSpPr>
            <a:spLocks noGrp="1"/>
          </p:cNvSpPr>
          <p:nvPr>
            <p:ph type="body" idx="11"/>
          </p:nvPr>
        </p:nvSpPr>
        <p:spPr>
          <a:xfrm>
            <a:off x="6528823" y="2118815"/>
            <a:ext cx="4552532" cy="639762"/>
          </a:xfrm>
        </p:spPr>
        <p:txBody>
          <a:bodyPr anchor="b"/>
          <a:lstStyle>
            <a:lvl1pPr marL="0" indent="0">
              <a:buNone/>
              <a:defRPr sz="2400" b="1">
                <a:solidFill>
                  <a:srgbClr val="0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a:t>
            </a:r>
          </a:p>
        </p:txBody>
      </p:sp>
      <p:sp>
        <p:nvSpPr>
          <p:cNvPr id="9" name="Content Placeholder 3"/>
          <p:cNvSpPr>
            <a:spLocks noGrp="1"/>
          </p:cNvSpPr>
          <p:nvPr>
            <p:ph sz="half" idx="12"/>
          </p:nvPr>
        </p:nvSpPr>
        <p:spPr>
          <a:xfrm>
            <a:off x="6517309" y="2758577"/>
            <a:ext cx="4568504" cy="3951288"/>
          </a:xfrm>
        </p:spPr>
        <p:txBody>
          <a:bodyPr/>
          <a:lstStyle>
            <a:lvl1pPr>
              <a:defRPr sz="2400">
                <a:solidFill>
                  <a:srgbClr val="000000"/>
                </a:solidFill>
              </a:defRPr>
            </a:lvl1pPr>
            <a:lvl2pPr>
              <a:defRPr sz="2000">
                <a:solidFill>
                  <a:srgbClr val="000000"/>
                </a:solidFill>
              </a:defRPr>
            </a:lvl2pPr>
            <a:lvl3pPr>
              <a:defRPr sz="1800">
                <a:solidFill>
                  <a:srgbClr val="000000"/>
                </a:solidFill>
              </a:defRPr>
            </a:lvl3pPr>
            <a:lvl4pPr>
              <a:defRPr sz="1600">
                <a:solidFill>
                  <a:srgbClr val="000000"/>
                </a:solidFill>
              </a:defRPr>
            </a:lvl4pPr>
            <a:lvl5pPr>
              <a:defRPr sz="1600">
                <a:solidFill>
                  <a:srgbClr val="000000"/>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p:cNvCxnSpPr/>
          <p:nvPr userDrawn="1"/>
        </p:nvCxnSpPr>
        <p:spPr>
          <a:xfrm rot="5400000">
            <a:off x="3770956" y="4423049"/>
            <a:ext cx="4648200" cy="2117"/>
          </a:xfrm>
          <a:prstGeom prst="line">
            <a:avLst/>
          </a:prstGeom>
          <a:ln>
            <a:solidFill>
              <a:srgbClr val="0E99C0">
                <a:alpha val="40000"/>
              </a:srgbClr>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navyHPTNPPT headere_purple only.png">
            <a:extLst>
              <a:ext uri="{FF2B5EF4-FFF2-40B4-BE49-F238E27FC236}">
                <a16:creationId xmlns:a16="http://schemas.microsoft.com/office/drawing/2014/main" id="{327B3351-E0D2-470D-8C3D-6B2F30AF0D4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91999" cy="1043869"/>
          </a:xfrm>
          <a:prstGeom prst="rect">
            <a:avLst/>
          </a:prstGeom>
        </p:spPr>
      </p:pic>
      <p:pic>
        <p:nvPicPr>
          <p:cNvPr id="13" name="Picture 12" descr="navy-background.png">
            <a:extLst>
              <a:ext uri="{FF2B5EF4-FFF2-40B4-BE49-F238E27FC236}">
                <a16:creationId xmlns:a16="http://schemas.microsoft.com/office/drawing/2014/main" id="{D07FEAAB-F74C-4253-9706-32BA33A404A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0184" y="-1"/>
            <a:ext cx="2107091" cy="1043869"/>
          </a:xfrm>
          <a:prstGeom prst="rect">
            <a:avLst/>
          </a:prstGeom>
        </p:spPr>
      </p:pic>
    </p:spTree>
    <p:extLst>
      <p:ext uri="{BB962C8B-B14F-4D97-AF65-F5344CB8AC3E}">
        <p14:creationId xmlns:p14="http://schemas.microsoft.com/office/powerpoint/2010/main" val="479712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only">
    <p:spTree>
      <p:nvGrpSpPr>
        <p:cNvPr id="1" name=""/>
        <p:cNvGrpSpPr/>
        <p:nvPr/>
      </p:nvGrpSpPr>
      <p:grpSpPr>
        <a:xfrm>
          <a:off x="0" y="0"/>
          <a:ext cx="0" cy="0"/>
          <a:chOff x="0" y="0"/>
          <a:chExt cx="0" cy="0"/>
        </a:xfrm>
      </p:grpSpPr>
      <p:sp>
        <p:nvSpPr>
          <p:cNvPr id="4" name="Title 3"/>
          <p:cNvSpPr>
            <a:spLocks noGrp="1"/>
          </p:cNvSpPr>
          <p:nvPr>
            <p:ph type="title"/>
          </p:nvPr>
        </p:nvSpPr>
        <p:spPr>
          <a:xfrm>
            <a:off x="1117600" y="457200"/>
            <a:ext cx="9956800" cy="944562"/>
          </a:xfrm>
        </p:spPr>
        <p:txBody>
          <a:bodyPr>
            <a:normAutofit/>
          </a:bodyPr>
          <a:lstStyle>
            <a:lvl1pPr algn="ctr">
              <a:defRPr sz="2500" cap="all">
                <a:solidFill>
                  <a:srgbClr val="0E99C0"/>
                </a:solidFill>
              </a:defRPr>
            </a:lvl1pPr>
          </a:lstStyle>
          <a:p>
            <a:r>
              <a:rPr lang="en-US" dirty="0"/>
              <a:t>Click to edit Master title</a:t>
            </a:r>
          </a:p>
        </p:txBody>
      </p:sp>
      <p:pic>
        <p:nvPicPr>
          <p:cNvPr id="3" name="Picture 2" descr="navyHPTNPPT headere_purple only.png">
            <a:extLst>
              <a:ext uri="{FF2B5EF4-FFF2-40B4-BE49-F238E27FC236}">
                <a16:creationId xmlns:a16="http://schemas.microsoft.com/office/drawing/2014/main" id="{285BDAFC-339B-4FE4-BF7E-3E199ADBE8E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91999" cy="1043869"/>
          </a:xfrm>
          <a:prstGeom prst="rect">
            <a:avLst/>
          </a:prstGeom>
        </p:spPr>
      </p:pic>
      <p:pic>
        <p:nvPicPr>
          <p:cNvPr id="5" name="Picture 4" descr="navy-background.png">
            <a:extLst>
              <a:ext uri="{FF2B5EF4-FFF2-40B4-BE49-F238E27FC236}">
                <a16:creationId xmlns:a16="http://schemas.microsoft.com/office/drawing/2014/main" id="{EED92830-4B45-4000-B526-2FAEFF0E45F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0184" y="-1"/>
            <a:ext cx="2107091" cy="1043869"/>
          </a:xfrm>
          <a:prstGeom prst="rect">
            <a:avLst/>
          </a:prstGeom>
        </p:spPr>
      </p:pic>
    </p:spTree>
    <p:extLst>
      <p:ext uri="{BB962C8B-B14F-4D97-AF65-F5344CB8AC3E}">
        <p14:creationId xmlns:p14="http://schemas.microsoft.com/office/powerpoint/2010/main" val="906605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Header w/ bullet text">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1219200" y="2133600"/>
            <a:ext cx="9855200" cy="3962400"/>
          </a:xfrm>
        </p:spPr>
        <p:txBody>
          <a:bodyPr/>
          <a:lstStyle>
            <a:lvl1pPr>
              <a:defRPr>
                <a:solidFill>
                  <a:schemeClr val="tx1"/>
                </a:solidFill>
              </a:defRPr>
            </a:lvl1pPr>
            <a:lvl2pPr>
              <a:defRPr>
                <a:solidFill>
                  <a:schemeClr val="tx1"/>
                </a:solidFill>
              </a:defRPr>
            </a:lvl2pPr>
            <a:lvl3pPr>
              <a:defRPr baseline="0">
                <a:solidFill>
                  <a:schemeClr val="tx1"/>
                </a:solidFill>
              </a:defRPr>
            </a:lvl3pPr>
            <a:lvl4pPr>
              <a:defRPr>
                <a:solidFill>
                  <a:schemeClr val="tx1"/>
                </a:solidFill>
              </a:defRPr>
            </a:lvl4pPr>
            <a:lvl5pPr marL="1828800" indent="0">
              <a:buFont typeface="Arial" pitchFamily="34" charset="0"/>
              <a:buNone/>
              <a:defRPr baseline="0">
                <a:solidFill>
                  <a:schemeClr val="tx1"/>
                </a:solidFill>
              </a:defRPr>
            </a:lvl5pPr>
          </a:lstStyle>
          <a:p>
            <a:pPr lvl="0"/>
            <a:r>
              <a:rPr lang="en-US" dirty="0"/>
              <a:t>What are the key takeaways</a:t>
            </a:r>
          </a:p>
          <a:p>
            <a:pPr lvl="1"/>
            <a:r>
              <a:rPr lang="en-US" dirty="0"/>
              <a:t>Include each point here</a:t>
            </a:r>
          </a:p>
          <a:p>
            <a:pPr lvl="1"/>
            <a:r>
              <a:rPr lang="en-US" dirty="0"/>
              <a:t>And here</a:t>
            </a:r>
          </a:p>
          <a:p>
            <a:pPr lvl="1"/>
            <a:r>
              <a:rPr lang="en-US" dirty="0"/>
              <a:t>And here</a:t>
            </a:r>
          </a:p>
          <a:p>
            <a:pPr lvl="1"/>
            <a:endParaRPr lang="en-US" dirty="0"/>
          </a:p>
        </p:txBody>
      </p:sp>
      <p:sp>
        <p:nvSpPr>
          <p:cNvPr id="4" name="Title 3"/>
          <p:cNvSpPr>
            <a:spLocks noGrp="1"/>
          </p:cNvSpPr>
          <p:nvPr>
            <p:ph type="title" hasCustomPrompt="1"/>
          </p:nvPr>
        </p:nvSpPr>
        <p:spPr>
          <a:xfrm>
            <a:off x="1117600" y="960438"/>
            <a:ext cx="9956800" cy="944562"/>
          </a:xfrm>
        </p:spPr>
        <p:txBody>
          <a:bodyPr/>
          <a:lstStyle>
            <a:lvl1pPr>
              <a:defRPr>
                <a:solidFill>
                  <a:srgbClr val="0E99C0"/>
                </a:solidFill>
              </a:defRPr>
            </a:lvl1pPr>
          </a:lstStyle>
          <a:p>
            <a:r>
              <a:rPr lang="en-US" dirty="0"/>
              <a:t>Summary</a:t>
            </a:r>
          </a:p>
        </p:txBody>
      </p:sp>
      <p:pic>
        <p:nvPicPr>
          <p:cNvPr id="6" name="Picture 5" descr="navyHPTNPPT headere_purple only.png">
            <a:extLst>
              <a:ext uri="{FF2B5EF4-FFF2-40B4-BE49-F238E27FC236}">
                <a16:creationId xmlns:a16="http://schemas.microsoft.com/office/drawing/2014/main" id="{A75B5158-D158-4D6C-A89F-21DD03C8F20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91999" cy="1043869"/>
          </a:xfrm>
          <a:prstGeom prst="rect">
            <a:avLst/>
          </a:prstGeom>
        </p:spPr>
      </p:pic>
      <p:pic>
        <p:nvPicPr>
          <p:cNvPr id="9" name="Picture 8" descr="navy-background.png">
            <a:extLst>
              <a:ext uri="{FF2B5EF4-FFF2-40B4-BE49-F238E27FC236}">
                <a16:creationId xmlns:a16="http://schemas.microsoft.com/office/drawing/2014/main" id="{1915537C-0072-45BA-AD19-9336775BBAD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0184" y="-1"/>
            <a:ext cx="2107091" cy="1043869"/>
          </a:xfrm>
          <a:prstGeom prst="rect">
            <a:avLst/>
          </a:prstGeom>
        </p:spPr>
      </p:pic>
    </p:spTree>
    <p:extLst>
      <p:ext uri="{BB962C8B-B14F-4D97-AF65-F5344CB8AC3E}">
        <p14:creationId xmlns:p14="http://schemas.microsoft.com/office/powerpoint/2010/main" val="1867650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884238"/>
            <a:ext cx="10972800" cy="792162"/>
          </a:xfrm>
          <a:prstGeom prst="rect">
            <a:avLst/>
          </a:prstGeom>
        </p:spPr>
        <p:txBody>
          <a:bodyPr vert="horz" lIns="91440" tIns="45720" rIns="91440" bIns="45720" rtlCol="0" anchor="ctr">
            <a:normAutofit/>
          </a:bodyPr>
          <a:lstStyle/>
          <a:p>
            <a:r>
              <a:rPr lang="en-US" dirty="0"/>
              <a:t>HPTN 2015 </a:t>
            </a:r>
            <a:r>
              <a:rPr lang="en-US" dirty="0" err="1"/>
              <a:t>Powerpoint</a:t>
            </a:r>
            <a:r>
              <a:rPr lang="en-US" dirty="0"/>
              <a:t> Template </a:t>
            </a:r>
          </a:p>
        </p:txBody>
      </p:sp>
      <p:sp>
        <p:nvSpPr>
          <p:cNvPr id="5" name="Text Placeholder 4"/>
          <p:cNvSpPr>
            <a:spLocks noGrp="1"/>
          </p:cNvSpPr>
          <p:nvPr>
            <p:ph type="body" idx="1"/>
          </p:nvPr>
        </p:nvSpPr>
        <p:spPr>
          <a:xfrm>
            <a:off x="609600" y="2133600"/>
            <a:ext cx="10972800" cy="3886200"/>
          </a:xfrm>
          <a:prstGeom prst="rect">
            <a:avLst/>
          </a:prstGeom>
        </p:spPr>
        <p:txBody>
          <a:bodyPr vert="horz" lIns="91440" tIns="45720" rIns="91440" bIns="45720" rtlCol="0">
            <a:normAutofit/>
          </a:bodyPr>
          <a:lstStyle/>
          <a:p>
            <a:pPr lvl="0"/>
            <a:r>
              <a:rPr lang="en-US" dirty="0"/>
              <a:t>This template must be used for all presentations that pertain to HPTN studies.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08360991"/>
      </p:ext>
    </p:extLst>
  </p:cSld>
  <p:clrMap bg1="lt1" tx1="dk1" bg2="lt2" tx2="dk2" accent1="accent1" accent2="accent2" accent3="accent3" accent4="accent4" accent5="accent5" accent6="accent6" hlink="hlink" folHlink="folHlink"/>
  <p:sldLayoutIdLst>
    <p:sldLayoutId id="2147483651" r:id="rId1"/>
    <p:sldLayoutId id="2147483670" r:id="rId2"/>
    <p:sldLayoutId id="2147483682" r:id="rId3"/>
    <p:sldLayoutId id="2147483681" r:id="rId4"/>
    <p:sldLayoutId id="2147483669" r:id="rId5"/>
    <p:sldLayoutId id="2147483684" r:id="rId6"/>
    <p:sldLayoutId id="2147483683" r:id="rId7"/>
    <p:sldLayoutId id="2147483671" r:id="rId8"/>
    <p:sldLayoutId id="2147483685" r:id="rId9"/>
    <p:sldLayoutId id="2147483680" r:id="rId10"/>
  </p:sldLayoutIdLst>
  <p:txStyles>
    <p:titleStyle>
      <a:lvl1pPr algn="l" defTabSz="914400" rtl="0" eaLnBrk="1" latinLnBrk="0" hangingPunct="1">
        <a:spcBef>
          <a:spcPct val="0"/>
        </a:spcBef>
        <a:buNone/>
        <a:defRPr sz="3600" b="1" kern="1200" baseline="0">
          <a:solidFill>
            <a:srgbClr val="0E99C0"/>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2800" b="0" kern="1200">
          <a:solidFill>
            <a:schemeClr val="tx1"/>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2400" b="0" kern="1200">
          <a:solidFill>
            <a:schemeClr val="tx1"/>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2200" b="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2000" b="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2000" b="0" kern="1200">
          <a:solidFill>
            <a:schemeClr val="tx1"/>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s://www.google.com/url?sa=i&amp;rct=j&amp;q=&amp;esrc=s&amp;source=images&amp;cd=&amp;cad=rja&amp;uact=8&amp;ved=2ahUKEwjY47vFpcHjAhUtTd8KHV2cAjIQjRx6BAgBEAU&amp;url=https://fenwayhealth.org/the-fenway-institute/&amp;psig=AOvVaw1vLeVCy_8TQDsTEmp5uw_1&amp;ust=1563636368963450" TargetMode="Externa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jpeg"/><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377099"/>
            <a:ext cx="10972800" cy="1676400"/>
          </a:xfrm>
        </p:spPr>
        <p:txBody>
          <a:bodyPr/>
          <a:lstStyle/>
          <a:p>
            <a:r>
              <a:rPr lang="en-US" dirty="0"/>
              <a:t>HPTN 078: Primary results of a randomized study to engage men who have sex with men (MSM) living with HIV who are virally unsuppressed in the USA</a:t>
            </a:r>
            <a:endParaRPr lang="en-US" sz="3600" dirty="0"/>
          </a:p>
        </p:txBody>
      </p:sp>
      <p:sp>
        <p:nvSpPr>
          <p:cNvPr id="3" name="Text Placeholder 2"/>
          <p:cNvSpPr>
            <a:spLocks noGrp="1"/>
          </p:cNvSpPr>
          <p:nvPr>
            <p:ph type="body" sz="quarter" idx="10"/>
          </p:nvPr>
        </p:nvSpPr>
        <p:spPr>
          <a:xfrm>
            <a:off x="1320800" y="5645095"/>
            <a:ext cx="9279467" cy="698500"/>
          </a:xfrm>
        </p:spPr>
        <p:txBody>
          <a:bodyPr>
            <a:normAutofit fontScale="77500" lnSpcReduction="20000"/>
          </a:bodyPr>
          <a:lstStyle/>
          <a:p>
            <a:r>
              <a:rPr lang="en-US" dirty="0"/>
              <a:t>Chris Beyrer, Chair</a:t>
            </a:r>
          </a:p>
          <a:p>
            <a:r>
              <a:rPr lang="en-US" dirty="0"/>
              <a:t>Robert H. Remien, Co-Chair</a:t>
            </a:r>
          </a:p>
        </p:txBody>
      </p:sp>
    </p:spTree>
    <p:extLst>
      <p:ext uri="{BB962C8B-B14F-4D97-AF65-F5344CB8AC3E}">
        <p14:creationId xmlns:p14="http://schemas.microsoft.com/office/powerpoint/2010/main" val="3340592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32816" y="1184467"/>
            <a:ext cx="10989056" cy="944562"/>
          </a:xfrm>
        </p:spPr>
        <p:txBody>
          <a:bodyPr/>
          <a:lstStyle/>
          <a:p>
            <a:pPr algn="ctr"/>
            <a:r>
              <a:rPr lang="en-US" dirty="0" err="1"/>
              <a:t>Sociodemographics</a:t>
            </a:r>
            <a:endParaRPr lang="en-US" dirty="0"/>
          </a:p>
        </p:txBody>
      </p:sp>
      <p:cxnSp>
        <p:nvCxnSpPr>
          <p:cNvPr id="7" name="Straight Connector 6"/>
          <p:cNvCxnSpPr>
            <a:cxnSpLocks/>
          </p:cNvCxnSpPr>
          <p:nvPr/>
        </p:nvCxnSpPr>
        <p:spPr>
          <a:xfrm>
            <a:off x="534416" y="2129029"/>
            <a:ext cx="10887456" cy="0"/>
          </a:xfrm>
          <a:prstGeom prst="line">
            <a:avLst/>
          </a:prstGeom>
          <a:ln>
            <a:solidFill>
              <a:srgbClr val="0E99C0"/>
            </a:solidFill>
          </a:ln>
          <a:effectLst/>
        </p:spPr>
        <p:style>
          <a:lnRef idx="2">
            <a:schemeClr val="accent1"/>
          </a:lnRef>
          <a:fillRef idx="0">
            <a:schemeClr val="accent1"/>
          </a:fillRef>
          <a:effectRef idx="1">
            <a:schemeClr val="accent1"/>
          </a:effectRef>
          <a:fontRef idx="minor">
            <a:schemeClr val="tx1"/>
          </a:fontRef>
        </p:style>
      </p:cxnSp>
      <p:graphicFrame>
        <p:nvGraphicFramePr>
          <p:cNvPr id="3" name="Table 2">
            <a:extLst>
              <a:ext uri="{FF2B5EF4-FFF2-40B4-BE49-F238E27FC236}">
                <a16:creationId xmlns:a16="http://schemas.microsoft.com/office/drawing/2014/main" id="{BFFC4296-7D94-4F58-9E59-E90DAE35131E}"/>
              </a:ext>
            </a:extLst>
          </p:cNvPr>
          <p:cNvGraphicFramePr>
            <a:graphicFrameLocks noGrp="1"/>
          </p:cNvGraphicFramePr>
          <p:nvPr/>
        </p:nvGraphicFramePr>
        <p:xfrm>
          <a:off x="1215772" y="2181153"/>
          <a:ext cx="9162668" cy="4577026"/>
        </p:xfrm>
        <a:graphic>
          <a:graphicData uri="http://schemas.openxmlformats.org/drawingml/2006/table">
            <a:tbl>
              <a:tblPr firstRow="1" firstCol="1" bandRow="1">
                <a:tableStyleId>{5C22544A-7EE6-4342-B048-85BDC9FD1C3A}</a:tableStyleId>
              </a:tblPr>
              <a:tblGrid>
                <a:gridCol w="3504818">
                  <a:extLst>
                    <a:ext uri="{9D8B030D-6E8A-4147-A177-3AD203B41FA5}">
                      <a16:colId xmlns:a16="http://schemas.microsoft.com/office/drawing/2014/main" val="1902426356"/>
                    </a:ext>
                  </a:extLst>
                </a:gridCol>
                <a:gridCol w="1885950">
                  <a:extLst>
                    <a:ext uri="{9D8B030D-6E8A-4147-A177-3AD203B41FA5}">
                      <a16:colId xmlns:a16="http://schemas.microsoft.com/office/drawing/2014/main" val="4112055542"/>
                    </a:ext>
                  </a:extLst>
                </a:gridCol>
                <a:gridCol w="1885950">
                  <a:extLst>
                    <a:ext uri="{9D8B030D-6E8A-4147-A177-3AD203B41FA5}">
                      <a16:colId xmlns:a16="http://schemas.microsoft.com/office/drawing/2014/main" val="2136916727"/>
                    </a:ext>
                  </a:extLst>
                </a:gridCol>
                <a:gridCol w="1885950">
                  <a:extLst>
                    <a:ext uri="{9D8B030D-6E8A-4147-A177-3AD203B41FA5}">
                      <a16:colId xmlns:a16="http://schemas.microsoft.com/office/drawing/2014/main" val="1745029615"/>
                    </a:ext>
                  </a:extLst>
                </a:gridCol>
              </a:tblGrid>
              <a:tr h="713918">
                <a:tc>
                  <a:txBody>
                    <a:bodyPr/>
                    <a:lstStyle/>
                    <a:p>
                      <a:pPr marL="0" marR="0" algn="r">
                        <a:spcBef>
                          <a:spcPts val="0"/>
                        </a:spcBef>
                        <a:spcAft>
                          <a:spcPts val="0"/>
                        </a:spcAft>
                      </a:pPr>
                      <a:r>
                        <a:rPr lang="en-US" sz="1400" dirty="0">
                          <a:effectLst/>
                          <a:latin typeface="Arial" panose="020B0604020202020204" pitchFamily="34" charset="0"/>
                          <a:cs typeface="Arial" panose="020B0604020202020204" pitchFamily="34" charset="0"/>
                        </a:rPr>
                        <a:t> </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Enrolled</a:t>
                      </a:r>
                    </a:p>
                    <a:p>
                      <a:pPr marL="0" marR="0" algn="ctr">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N=144</a:t>
                      </a:r>
                    </a:p>
                  </a:txBody>
                  <a:tcPr marL="34117" marR="34117" marT="0" marB="0" anchor="ctr"/>
                </a:tc>
                <a:tc>
                  <a:txBody>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CM Arm</a:t>
                      </a:r>
                    </a:p>
                    <a:p>
                      <a:pPr marL="0" marR="0" algn="ctr">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N=72</a:t>
                      </a:r>
                    </a:p>
                  </a:txBody>
                  <a:tcPr marL="34117" marR="34117" marT="0" marB="0" anchor="ctr"/>
                </a:tc>
                <a:tc>
                  <a:txBody>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SOC Arm</a:t>
                      </a:r>
                    </a:p>
                    <a:p>
                      <a:pPr marL="0" marR="0" algn="ctr">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N=72</a:t>
                      </a:r>
                    </a:p>
                  </a:txBody>
                  <a:tcPr marL="34117" marR="34117" marT="0" marB="0" anchor="ctr"/>
                </a:tc>
                <a:extLst>
                  <a:ext uri="{0D108BD9-81ED-4DB2-BD59-A6C34878D82A}">
                    <a16:rowId xmlns:a16="http://schemas.microsoft.com/office/drawing/2014/main" val="159282197"/>
                  </a:ext>
                </a:extLst>
              </a:tr>
              <a:tr h="196545">
                <a:tc>
                  <a:txBody>
                    <a:bodyPr/>
                    <a:lstStyle/>
                    <a:p>
                      <a:pPr marL="0" marR="0" algn="r">
                        <a:spcBef>
                          <a:spcPts val="0"/>
                        </a:spcBef>
                        <a:spcAft>
                          <a:spcPts val="0"/>
                        </a:spcAft>
                      </a:pPr>
                      <a:r>
                        <a:rPr lang="en-US" sz="1400">
                          <a:effectLst/>
                          <a:latin typeface="Arial" panose="020B0604020202020204" pitchFamily="34" charset="0"/>
                          <a:cs typeface="Arial" panose="020B0604020202020204" pitchFamily="34" charset="0"/>
                        </a:rPr>
                        <a:t> </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N (%)</a:t>
                      </a:r>
                    </a:p>
                  </a:txBody>
                  <a:tcPr marL="34117" marR="34117" marT="0" marB="0"/>
                </a:tc>
                <a:tc>
                  <a:txBody>
                    <a:bodyPr/>
                    <a:lstStyle/>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N (%) </a:t>
                      </a:r>
                    </a:p>
                  </a:txBody>
                  <a:tcPr marL="34117" marR="34117" marT="0" marB="0"/>
                </a:tc>
                <a:tc>
                  <a:txBody>
                    <a:bodyPr/>
                    <a:lstStyle/>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N (%)</a:t>
                      </a:r>
                    </a:p>
                  </a:txBody>
                  <a:tcPr marL="34117" marR="34117" marT="0" marB="0"/>
                </a:tc>
                <a:extLst>
                  <a:ext uri="{0D108BD9-81ED-4DB2-BD59-A6C34878D82A}">
                    <a16:rowId xmlns:a16="http://schemas.microsoft.com/office/drawing/2014/main" val="2698470408"/>
                  </a:ext>
                </a:extLst>
              </a:tr>
              <a:tr h="196545">
                <a:tc>
                  <a:txBody>
                    <a:bodyPr/>
                    <a:lstStyle/>
                    <a:p>
                      <a:pPr marL="0" marR="0" algn="r">
                        <a:spcBef>
                          <a:spcPts val="0"/>
                        </a:spcBef>
                        <a:spcAft>
                          <a:spcPts val="0"/>
                        </a:spcAft>
                      </a:pPr>
                      <a:r>
                        <a:rPr lang="en-US" sz="1400">
                          <a:effectLst/>
                          <a:latin typeface="Arial" panose="020B0604020202020204" pitchFamily="34" charset="0"/>
                          <a:cs typeface="Arial" panose="020B0604020202020204" pitchFamily="34" charset="0"/>
                        </a:rPr>
                        <a:t>Age (Median, IQR)</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39 (29, 49) </a:t>
                      </a:r>
                    </a:p>
                  </a:txBody>
                  <a:tcPr marL="34117" marR="34117" marT="0" marB="0"/>
                </a:tc>
                <a:tc>
                  <a:txBody>
                    <a:bodyPr/>
                    <a:lstStyle/>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39 (29, 49)</a:t>
                      </a:r>
                    </a:p>
                  </a:txBody>
                  <a:tcPr marL="34117" marR="34117" marT="0" marB="0"/>
                </a:tc>
                <a:tc>
                  <a:txBody>
                    <a:bodyPr/>
                    <a:lstStyle/>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39 (29, 49)</a:t>
                      </a:r>
                    </a:p>
                  </a:txBody>
                  <a:tcPr marL="34117" marR="34117" marT="0" marB="0"/>
                </a:tc>
                <a:extLst>
                  <a:ext uri="{0D108BD9-81ED-4DB2-BD59-A6C34878D82A}">
                    <a16:rowId xmlns:a16="http://schemas.microsoft.com/office/drawing/2014/main" val="1666797818"/>
                  </a:ext>
                </a:extLst>
              </a:tr>
              <a:tr h="600557">
                <a:tc>
                  <a:txBody>
                    <a:bodyPr/>
                    <a:lstStyle/>
                    <a:p>
                      <a:pPr marL="0" marR="0" algn="l">
                        <a:spcBef>
                          <a:spcPts val="0"/>
                        </a:spcBef>
                        <a:spcAft>
                          <a:spcPts val="0"/>
                        </a:spcAft>
                      </a:pPr>
                      <a:r>
                        <a:rPr lang="en-US" sz="1400" dirty="0">
                          <a:effectLst/>
                          <a:latin typeface="Arial" panose="020B0604020202020204" pitchFamily="34" charset="0"/>
                          <a:cs typeface="Arial" panose="020B0604020202020204" pitchFamily="34" charset="0"/>
                        </a:rPr>
                        <a:t>Gender (self-reported)</a:t>
                      </a:r>
                    </a:p>
                    <a:p>
                      <a:pPr marL="0" marR="0" algn="r">
                        <a:spcBef>
                          <a:spcPts val="0"/>
                        </a:spcBef>
                        <a:spcAft>
                          <a:spcPts val="0"/>
                        </a:spcAft>
                      </a:pPr>
                      <a:r>
                        <a:rPr lang="en-US" sz="1400" dirty="0">
                          <a:effectLst/>
                          <a:latin typeface="Arial" panose="020B0604020202020204" pitchFamily="34" charset="0"/>
                          <a:cs typeface="Arial" panose="020B0604020202020204" pitchFamily="34" charset="0"/>
                        </a:rPr>
                        <a:t>Male</a:t>
                      </a:r>
                    </a:p>
                    <a:p>
                      <a:pPr marL="0" marR="0" algn="r">
                        <a:spcBef>
                          <a:spcPts val="0"/>
                        </a:spcBef>
                        <a:spcAft>
                          <a:spcPts val="0"/>
                        </a:spcAft>
                      </a:pPr>
                      <a:r>
                        <a:rPr lang="en-US" sz="1400" dirty="0">
                          <a:effectLst/>
                          <a:latin typeface="Arial" panose="020B0604020202020204" pitchFamily="34" charset="0"/>
                          <a:cs typeface="Arial" panose="020B0604020202020204" pitchFamily="34" charset="0"/>
                        </a:rPr>
                        <a:t>Transgender Female</a:t>
                      </a:r>
                    </a:p>
                  </a:txBody>
                  <a:tcPr marL="34117" marR="34117" marT="0" marB="0"/>
                </a:tc>
                <a:tc>
                  <a:txBody>
                    <a:bodyPr/>
                    <a:lstStyle/>
                    <a:p>
                      <a:pPr marL="0" marR="0" algn="ctr">
                        <a:spcBef>
                          <a:spcPts val="0"/>
                        </a:spcBef>
                        <a:spcAft>
                          <a:spcPts val="0"/>
                        </a:spcAft>
                      </a:pPr>
                      <a:endParaRPr lang="en-US" sz="1400" b="1" dirty="0">
                        <a:effectLst/>
                        <a:latin typeface="Arial" panose="020B0604020202020204" pitchFamily="34" charset="0"/>
                        <a:ea typeface="Calibri" panose="020F0502020204030204" pitchFamily="34" charset="0"/>
                        <a:cs typeface="Arial" panose="020B0604020202020204" pitchFamily="34" charset="0"/>
                      </a:endParaRPr>
                    </a:p>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139 (97)</a:t>
                      </a:r>
                    </a:p>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3 (2)</a:t>
                      </a:r>
                    </a:p>
                  </a:txBody>
                  <a:tcPr marL="34117" marR="34117" marT="0" marB="0"/>
                </a:tc>
                <a:tc>
                  <a:txBody>
                    <a:bodyPr/>
                    <a:lstStyle/>
                    <a:p>
                      <a:pPr marL="0" marR="0" algn="ctr">
                        <a:spcBef>
                          <a:spcPts val="0"/>
                        </a:spcBef>
                        <a:spcAft>
                          <a:spcPts val="0"/>
                        </a:spcAft>
                      </a:pPr>
                      <a:endParaRPr lang="en-US" sz="1400" b="1" dirty="0">
                        <a:effectLst/>
                        <a:latin typeface="Arial" panose="020B0604020202020204" pitchFamily="34" charset="0"/>
                        <a:ea typeface="Calibri" panose="020F0502020204030204" pitchFamily="34" charset="0"/>
                        <a:cs typeface="Arial" panose="020B0604020202020204" pitchFamily="34" charset="0"/>
                      </a:endParaRPr>
                    </a:p>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 71 (99)</a:t>
                      </a:r>
                    </a:p>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1 (1)</a:t>
                      </a:r>
                    </a:p>
                  </a:txBody>
                  <a:tcPr marL="34117" marR="34117" marT="0" marB="0"/>
                </a:tc>
                <a:tc>
                  <a:txBody>
                    <a:bodyPr/>
                    <a:lstStyle/>
                    <a:p>
                      <a:pPr marL="0" marR="0" algn="ctr">
                        <a:spcBef>
                          <a:spcPts val="0"/>
                        </a:spcBef>
                        <a:spcAft>
                          <a:spcPts val="0"/>
                        </a:spcAft>
                      </a:pPr>
                      <a:endParaRPr lang="en-US" sz="1400" b="1" dirty="0">
                        <a:effectLst/>
                        <a:latin typeface="Arial" panose="020B0604020202020204" pitchFamily="34" charset="0"/>
                        <a:ea typeface="Calibri" panose="020F0502020204030204" pitchFamily="34" charset="0"/>
                        <a:cs typeface="Arial" panose="020B0604020202020204" pitchFamily="34" charset="0"/>
                      </a:endParaRPr>
                    </a:p>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68 (94)</a:t>
                      </a:r>
                    </a:p>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3 (4)</a:t>
                      </a:r>
                    </a:p>
                  </a:txBody>
                  <a:tcPr marL="34117" marR="34117" marT="0" marB="0"/>
                </a:tc>
                <a:extLst>
                  <a:ext uri="{0D108BD9-81ED-4DB2-BD59-A6C34878D82A}">
                    <a16:rowId xmlns:a16="http://schemas.microsoft.com/office/drawing/2014/main" val="366971539"/>
                  </a:ext>
                </a:extLst>
              </a:tr>
              <a:tr h="905691">
                <a:tc>
                  <a:txBody>
                    <a:bodyPr/>
                    <a:lstStyle/>
                    <a:p>
                      <a:pPr marL="0" marR="0" algn="l">
                        <a:spcBef>
                          <a:spcPts val="0"/>
                        </a:spcBef>
                        <a:spcAft>
                          <a:spcPts val="0"/>
                        </a:spcAft>
                      </a:pPr>
                      <a:r>
                        <a:rPr lang="en-US" sz="1400" dirty="0">
                          <a:effectLst/>
                          <a:latin typeface="Arial" panose="020B0604020202020204" pitchFamily="34" charset="0"/>
                          <a:cs typeface="Arial" panose="020B0604020202020204" pitchFamily="34" charset="0"/>
                        </a:rPr>
                        <a:t>Race</a:t>
                      </a:r>
                    </a:p>
                    <a:p>
                      <a:pPr marL="0" marR="0" algn="r">
                        <a:spcBef>
                          <a:spcPts val="0"/>
                        </a:spcBef>
                        <a:spcAft>
                          <a:spcPts val="0"/>
                        </a:spcAft>
                      </a:pPr>
                      <a:r>
                        <a:rPr lang="en-US" sz="1400" dirty="0">
                          <a:effectLst/>
                          <a:latin typeface="Arial" panose="020B0604020202020204" pitchFamily="34" charset="0"/>
                          <a:cs typeface="Arial" panose="020B0604020202020204" pitchFamily="34" charset="0"/>
                        </a:rPr>
                        <a:t>Black</a:t>
                      </a:r>
                    </a:p>
                    <a:p>
                      <a:pPr marL="0" marR="0" algn="r">
                        <a:spcBef>
                          <a:spcPts val="0"/>
                        </a:spcBef>
                        <a:spcAft>
                          <a:spcPts val="0"/>
                        </a:spcAft>
                      </a:pPr>
                      <a:r>
                        <a:rPr lang="en-US" sz="1400" dirty="0">
                          <a:effectLst/>
                          <a:latin typeface="Arial" panose="020B0604020202020204" pitchFamily="34" charset="0"/>
                          <a:cs typeface="Arial" panose="020B0604020202020204" pitchFamily="34" charset="0"/>
                        </a:rPr>
                        <a:t>White</a:t>
                      </a:r>
                    </a:p>
                    <a:p>
                      <a:pPr marL="0" marR="0" algn="r">
                        <a:spcBef>
                          <a:spcPts val="0"/>
                        </a:spcBef>
                        <a:spcAft>
                          <a:spcPts val="0"/>
                        </a:spcAft>
                      </a:pPr>
                      <a:r>
                        <a:rPr lang="en-US" sz="1400" dirty="0">
                          <a:effectLst/>
                          <a:latin typeface="Arial" panose="020B0604020202020204" pitchFamily="34" charset="0"/>
                          <a:cs typeface="Arial" panose="020B0604020202020204" pitchFamily="34" charset="0"/>
                        </a:rPr>
                        <a:t>Other</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endParaRPr lang="en-US" sz="1400" b="1" dirty="0">
                        <a:effectLst/>
                        <a:latin typeface="Arial" panose="020B0604020202020204" pitchFamily="34" charset="0"/>
                        <a:cs typeface="Arial" panose="020B0604020202020204" pitchFamily="34" charset="0"/>
                      </a:endParaRP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121 (84)</a:t>
                      </a: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19 (13)</a:t>
                      </a: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4 (3)</a:t>
                      </a:r>
                    </a:p>
                  </a:txBody>
                  <a:tcPr marL="34117" marR="34117" marT="0" marB="0"/>
                </a:tc>
                <a:tc>
                  <a:txBody>
                    <a:bodyPr/>
                    <a:lstStyle/>
                    <a:p>
                      <a:pPr marL="0" marR="0" algn="ctr">
                        <a:spcBef>
                          <a:spcPts val="0"/>
                        </a:spcBef>
                        <a:spcAft>
                          <a:spcPts val="0"/>
                        </a:spcAft>
                      </a:pPr>
                      <a:endParaRPr lang="en-US" sz="1400" b="1" dirty="0">
                        <a:effectLst/>
                        <a:latin typeface="Arial" panose="020B0604020202020204" pitchFamily="34" charset="0"/>
                        <a:cs typeface="Arial" panose="020B0604020202020204" pitchFamily="34" charset="0"/>
                      </a:endParaRP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62 (86)</a:t>
                      </a: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9 (13)</a:t>
                      </a: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1 (1)</a:t>
                      </a:r>
                    </a:p>
                  </a:txBody>
                  <a:tcPr marL="34117" marR="34117" marT="0" marB="0"/>
                </a:tc>
                <a:tc>
                  <a:txBody>
                    <a:bodyPr/>
                    <a:lstStyle/>
                    <a:p>
                      <a:pPr marL="0" marR="0" algn="ctr">
                        <a:spcBef>
                          <a:spcPts val="0"/>
                        </a:spcBef>
                        <a:spcAft>
                          <a:spcPts val="0"/>
                        </a:spcAft>
                      </a:pPr>
                      <a:endParaRPr lang="en-US" sz="1400" b="1" dirty="0">
                        <a:effectLst/>
                        <a:latin typeface="Arial" panose="020B0604020202020204" pitchFamily="34" charset="0"/>
                        <a:cs typeface="Arial" panose="020B0604020202020204" pitchFamily="34" charset="0"/>
                      </a:endParaRP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59 (82)</a:t>
                      </a: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10 (14)</a:t>
                      </a: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3 (4)</a:t>
                      </a:r>
                    </a:p>
                  </a:txBody>
                  <a:tcPr marL="34117" marR="34117" marT="0" marB="0"/>
                </a:tc>
                <a:extLst>
                  <a:ext uri="{0D108BD9-81ED-4DB2-BD59-A6C34878D82A}">
                    <a16:rowId xmlns:a16="http://schemas.microsoft.com/office/drawing/2014/main" val="536981166"/>
                  </a:ext>
                </a:extLst>
              </a:tr>
              <a:tr h="430727">
                <a:tc>
                  <a:txBody>
                    <a:bodyPr/>
                    <a:lstStyle/>
                    <a:p>
                      <a:pPr marL="0" marR="0" algn="r">
                        <a:spcBef>
                          <a:spcPts val="0"/>
                        </a:spcBef>
                        <a:spcAft>
                          <a:spcPts val="0"/>
                        </a:spcAft>
                      </a:pPr>
                      <a:r>
                        <a:rPr lang="en-US" sz="1400" dirty="0" err="1">
                          <a:effectLst/>
                          <a:latin typeface="Arial" panose="020B0604020202020204" pitchFamily="34" charset="0"/>
                          <a:ea typeface="Calibri" panose="020F0502020204030204" pitchFamily="34" charset="0"/>
                          <a:cs typeface="Arial" panose="020B0604020202020204" pitchFamily="34" charset="0"/>
                        </a:rPr>
                        <a:t>LatinX</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nchor="ctr"/>
                </a:tc>
                <a:tc>
                  <a:txBody>
                    <a:bodyPr/>
                    <a:lstStyle/>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10 (7)</a:t>
                      </a:r>
                    </a:p>
                  </a:txBody>
                  <a:tcPr marL="34117" marR="34117" marT="0" marB="0" anchor="ctr"/>
                </a:tc>
                <a:tc>
                  <a:txBody>
                    <a:bodyPr/>
                    <a:lstStyle/>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3 (4)</a:t>
                      </a:r>
                    </a:p>
                  </a:txBody>
                  <a:tcPr marL="34117" marR="34117" marT="0" marB="0" anchor="ctr"/>
                </a:tc>
                <a:tc>
                  <a:txBody>
                    <a:bodyPr/>
                    <a:lstStyle/>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7 (10)</a:t>
                      </a:r>
                    </a:p>
                  </a:txBody>
                  <a:tcPr marL="34117" marR="34117" marT="0" marB="0" anchor="ctr"/>
                </a:tc>
                <a:extLst>
                  <a:ext uri="{0D108BD9-81ED-4DB2-BD59-A6C34878D82A}">
                    <a16:rowId xmlns:a16="http://schemas.microsoft.com/office/drawing/2014/main" val="4150005188"/>
                  </a:ext>
                </a:extLst>
              </a:tr>
              <a:tr h="589635">
                <a:tc>
                  <a:txBody>
                    <a:bodyPr/>
                    <a:lstStyle/>
                    <a:p>
                      <a:pPr marL="0" marR="0" algn="l">
                        <a:spcBef>
                          <a:spcPts val="0"/>
                        </a:spcBef>
                        <a:spcAft>
                          <a:spcPts val="0"/>
                        </a:spcAft>
                      </a:pPr>
                      <a:r>
                        <a:rPr lang="en-US" sz="1400" dirty="0">
                          <a:effectLst/>
                          <a:latin typeface="Arial" panose="020B0604020202020204" pitchFamily="34" charset="0"/>
                          <a:cs typeface="Arial" panose="020B0604020202020204" pitchFamily="34" charset="0"/>
                        </a:rPr>
                        <a:t>Education</a:t>
                      </a:r>
                    </a:p>
                    <a:p>
                      <a:pPr marL="0" marR="0" algn="r">
                        <a:spcBef>
                          <a:spcPts val="0"/>
                        </a:spcBef>
                        <a:spcAft>
                          <a:spcPts val="0"/>
                        </a:spcAft>
                      </a:pPr>
                      <a:r>
                        <a:rPr lang="en-US" sz="1400" dirty="0">
                          <a:effectLst/>
                          <a:latin typeface="Arial" panose="020B0604020202020204" pitchFamily="34" charset="0"/>
                          <a:cs typeface="Arial" panose="020B0604020202020204" pitchFamily="34" charset="0"/>
                        </a:rPr>
                        <a:t>Less than high-school diploma</a:t>
                      </a:r>
                    </a:p>
                    <a:p>
                      <a:pPr marL="0" marR="0" algn="r">
                        <a:spcBef>
                          <a:spcPts val="0"/>
                        </a:spcBef>
                        <a:spcAft>
                          <a:spcPts val="0"/>
                        </a:spcAft>
                      </a:pPr>
                      <a:r>
                        <a:rPr lang="en-US" sz="1400" dirty="0">
                          <a:effectLst/>
                          <a:latin typeface="Arial" panose="020B0604020202020204" pitchFamily="34" charset="0"/>
                          <a:cs typeface="Arial" panose="020B0604020202020204" pitchFamily="34" charset="0"/>
                        </a:rPr>
                        <a:t>Beyond high-school</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endParaRPr lang="en-US" sz="1400" b="1" dirty="0">
                        <a:effectLst/>
                        <a:latin typeface="Arial" panose="020B0604020202020204" pitchFamily="34" charset="0"/>
                        <a:ea typeface="Calibri" panose="020F0502020204030204" pitchFamily="34" charset="0"/>
                        <a:cs typeface="Arial" panose="020B0604020202020204" pitchFamily="34" charset="0"/>
                      </a:endParaRPr>
                    </a:p>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15 (10)</a:t>
                      </a:r>
                    </a:p>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129 (90)</a:t>
                      </a:r>
                    </a:p>
                  </a:txBody>
                  <a:tcPr marL="34117" marR="34117" marT="0" marB="0"/>
                </a:tc>
                <a:tc>
                  <a:txBody>
                    <a:bodyPr/>
                    <a:lstStyle/>
                    <a:p>
                      <a:pPr marL="0" marR="0" algn="ctr">
                        <a:spcBef>
                          <a:spcPts val="0"/>
                        </a:spcBef>
                        <a:spcAft>
                          <a:spcPts val="0"/>
                        </a:spcAft>
                      </a:pPr>
                      <a:endParaRPr lang="en-US" sz="1400" b="1" dirty="0">
                        <a:effectLst/>
                        <a:latin typeface="Arial" panose="020B0604020202020204" pitchFamily="34" charset="0"/>
                        <a:ea typeface="Calibri" panose="020F0502020204030204" pitchFamily="34" charset="0"/>
                        <a:cs typeface="Arial" panose="020B0604020202020204" pitchFamily="34" charset="0"/>
                      </a:endParaRPr>
                    </a:p>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7 (10)</a:t>
                      </a:r>
                    </a:p>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65 (90)</a:t>
                      </a:r>
                    </a:p>
                  </a:txBody>
                  <a:tcPr marL="34117" marR="34117" marT="0" marB="0"/>
                </a:tc>
                <a:tc>
                  <a:txBody>
                    <a:bodyPr/>
                    <a:lstStyle/>
                    <a:p>
                      <a:pPr marL="0" marR="0" algn="ctr">
                        <a:spcBef>
                          <a:spcPts val="0"/>
                        </a:spcBef>
                        <a:spcAft>
                          <a:spcPts val="0"/>
                        </a:spcAft>
                      </a:pPr>
                      <a:endParaRPr lang="en-US" sz="1400" b="1" dirty="0">
                        <a:effectLst/>
                        <a:latin typeface="Arial" panose="020B0604020202020204" pitchFamily="34" charset="0"/>
                        <a:ea typeface="Calibri" panose="020F0502020204030204" pitchFamily="34" charset="0"/>
                        <a:cs typeface="Arial" panose="020B0604020202020204" pitchFamily="34" charset="0"/>
                      </a:endParaRPr>
                    </a:p>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8 (11)</a:t>
                      </a:r>
                    </a:p>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64 (89)</a:t>
                      </a:r>
                    </a:p>
                  </a:txBody>
                  <a:tcPr marL="34117" marR="34117" marT="0" marB="0"/>
                </a:tc>
                <a:extLst>
                  <a:ext uri="{0D108BD9-81ED-4DB2-BD59-A6C34878D82A}">
                    <a16:rowId xmlns:a16="http://schemas.microsoft.com/office/drawing/2014/main" val="1422810393"/>
                  </a:ext>
                </a:extLst>
              </a:tr>
              <a:tr h="393090">
                <a:tc>
                  <a:txBody>
                    <a:bodyPr/>
                    <a:lstStyle/>
                    <a:p>
                      <a:pPr marL="0" marR="0" algn="l">
                        <a:spcBef>
                          <a:spcPts val="0"/>
                        </a:spcBef>
                        <a:spcAft>
                          <a:spcPts val="0"/>
                        </a:spcAft>
                      </a:pPr>
                      <a:r>
                        <a:rPr lang="en-US" sz="1400" dirty="0">
                          <a:effectLst/>
                          <a:latin typeface="Arial" panose="020B0604020202020204" pitchFamily="34" charset="0"/>
                          <a:cs typeface="Arial" panose="020B0604020202020204" pitchFamily="34" charset="0"/>
                        </a:rPr>
                        <a:t>Income </a:t>
                      </a:r>
                    </a:p>
                    <a:p>
                      <a:pPr marL="0" marR="0" algn="r">
                        <a:spcBef>
                          <a:spcPts val="0"/>
                        </a:spcBef>
                        <a:spcAft>
                          <a:spcPts val="0"/>
                        </a:spcAft>
                      </a:pPr>
                      <a:r>
                        <a:rPr lang="en-US" sz="1400" dirty="0">
                          <a:effectLst/>
                          <a:latin typeface="Arial" panose="020B0604020202020204" pitchFamily="34" charset="0"/>
                          <a:cs typeface="Arial" panose="020B0604020202020204" pitchFamily="34" charset="0"/>
                        </a:rPr>
                        <a:t>Low Income (&lt;$20,000)</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endParaRPr lang="en-US" sz="1400" b="1" dirty="0">
                        <a:effectLst/>
                        <a:latin typeface="Arial" panose="020B0604020202020204" pitchFamily="34" charset="0"/>
                        <a:ea typeface="Calibri" panose="020F0502020204030204" pitchFamily="34" charset="0"/>
                        <a:cs typeface="Arial" panose="020B0604020202020204" pitchFamily="34" charset="0"/>
                      </a:endParaRPr>
                    </a:p>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93 (65)</a:t>
                      </a:r>
                    </a:p>
                  </a:txBody>
                  <a:tcPr marL="34117" marR="34117" marT="0" marB="0"/>
                </a:tc>
                <a:tc>
                  <a:txBody>
                    <a:bodyPr/>
                    <a:lstStyle/>
                    <a:p>
                      <a:pPr marL="0" marR="0" algn="ctr">
                        <a:spcBef>
                          <a:spcPts val="0"/>
                        </a:spcBef>
                        <a:spcAft>
                          <a:spcPts val="0"/>
                        </a:spcAft>
                      </a:pPr>
                      <a:endParaRPr lang="en-US" sz="1400" b="1" dirty="0">
                        <a:effectLst/>
                        <a:latin typeface="Arial" panose="020B0604020202020204" pitchFamily="34" charset="0"/>
                        <a:ea typeface="Calibri" panose="020F0502020204030204" pitchFamily="34" charset="0"/>
                        <a:cs typeface="Arial" panose="020B0604020202020204" pitchFamily="34" charset="0"/>
                      </a:endParaRPr>
                    </a:p>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48 (67)</a:t>
                      </a:r>
                    </a:p>
                  </a:txBody>
                  <a:tcPr marL="34117" marR="34117" marT="0" marB="0"/>
                </a:tc>
                <a:tc>
                  <a:txBody>
                    <a:bodyPr/>
                    <a:lstStyle/>
                    <a:p>
                      <a:pPr marL="0" marR="0" algn="ctr">
                        <a:spcBef>
                          <a:spcPts val="0"/>
                        </a:spcBef>
                        <a:spcAft>
                          <a:spcPts val="0"/>
                        </a:spcAft>
                      </a:pPr>
                      <a:endParaRPr lang="en-US" sz="1400" b="1" dirty="0">
                        <a:effectLst/>
                        <a:latin typeface="Arial" panose="020B0604020202020204" pitchFamily="34" charset="0"/>
                        <a:ea typeface="Calibri" panose="020F0502020204030204" pitchFamily="34" charset="0"/>
                        <a:cs typeface="Arial" panose="020B0604020202020204" pitchFamily="34" charset="0"/>
                      </a:endParaRPr>
                    </a:p>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45 (63) </a:t>
                      </a:r>
                    </a:p>
                  </a:txBody>
                  <a:tcPr marL="34117" marR="34117" marT="0" marB="0"/>
                </a:tc>
                <a:extLst>
                  <a:ext uri="{0D108BD9-81ED-4DB2-BD59-A6C34878D82A}">
                    <a16:rowId xmlns:a16="http://schemas.microsoft.com/office/drawing/2014/main" val="2335786199"/>
                  </a:ext>
                </a:extLst>
              </a:tr>
              <a:tr h="393090">
                <a:tc>
                  <a:txBody>
                    <a:bodyPr/>
                    <a:lstStyle/>
                    <a:p>
                      <a:pPr marL="0" marR="0" algn="r">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Not employed</a:t>
                      </a:r>
                    </a:p>
                  </a:txBody>
                  <a:tcPr marL="34117" marR="34117" marT="0" marB="0" anchor="ctr"/>
                </a:tc>
                <a:tc>
                  <a:txBody>
                    <a:bodyPr/>
                    <a:lstStyle/>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97 (67)</a:t>
                      </a:r>
                    </a:p>
                  </a:txBody>
                  <a:tcPr marL="34117" marR="34117" marT="0" marB="0" anchor="ctr"/>
                </a:tc>
                <a:tc>
                  <a:txBody>
                    <a:bodyPr/>
                    <a:lstStyle/>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48 (67)</a:t>
                      </a:r>
                    </a:p>
                  </a:txBody>
                  <a:tcPr marL="34117" marR="34117" marT="0" marB="0" anchor="ctr"/>
                </a:tc>
                <a:tc>
                  <a:txBody>
                    <a:bodyPr/>
                    <a:lstStyle/>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49 (68)</a:t>
                      </a:r>
                    </a:p>
                  </a:txBody>
                  <a:tcPr marL="34117" marR="34117" marT="0" marB="0" anchor="ctr"/>
                </a:tc>
                <a:extLst>
                  <a:ext uri="{0D108BD9-81ED-4DB2-BD59-A6C34878D82A}">
                    <a16:rowId xmlns:a16="http://schemas.microsoft.com/office/drawing/2014/main" val="3628775051"/>
                  </a:ext>
                </a:extLst>
              </a:tr>
            </a:tbl>
          </a:graphicData>
        </a:graphic>
      </p:graphicFrame>
    </p:spTree>
    <p:extLst>
      <p:ext uri="{BB962C8B-B14F-4D97-AF65-F5344CB8AC3E}">
        <p14:creationId xmlns:p14="http://schemas.microsoft.com/office/powerpoint/2010/main" val="3501460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32816" y="1184467"/>
            <a:ext cx="10989056" cy="944562"/>
          </a:xfrm>
        </p:spPr>
        <p:txBody>
          <a:bodyPr/>
          <a:lstStyle/>
          <a:p>
            <a:pPr algn="ctr"/>
            <a:r>
              <a:rPr lang="en-US" dirty="0"/>
              <a:t>Baseline Health</a:t>
            </a:r>
          </a:p>
        </p:txBody>
      </p:sp>
      <p:cxnSp>
        <p:nvCxnSpPr>
          <p:cNvPr id="7" name="Straight Connector 6"/>
          <p:cNvCxnSpPr>
            <a:cxnSpLocks/>
          </p:cNvCxnSpPr>
          <p:nvPr/>
        </p:nvCxnSpPr>
        <p:spPr>
          <a:xfrm>
            <a:off x="534416" y="2129029"/>
            <a:ext cx="10887456" cy="0"/>
          </a:xfrm>
          <a:prstGeom prst="line">
            <a:avLst/>
          </a:prstGeom>
          <a:ln>
            <a:solidFill>
              <a:srgbClr val="0E99C0"/>
            </a:solidFill>
          </a:ln>
          <a:effectLst/>
        </p:spPr>
        <p:style>
          <a:lnRef idx="2">
            <a:schemeClr val="accent1"/>
          </a:lnRef>
          <a:fillRef idx="0">
            <a:schemeClr val="accent1"/>
          </a:fillRef>
          <a:effectRef idx="1">
            <a:schemeClr val="accent1"/>
          </a:effectRef>
          <a:fontRef idx="minor">
            <a:schemeClr val="tx1"/>
          </a:fontRef>
        </p:style>
      </p:cxnSp>
      <p:graphicFrame>
        <p:nvGraphicFramePr>
          <p:cNvPr id="3" name="Table 2">
            <a:extLst>
              <a:ext uri="{FF2B5EF4-FFF2-40B4-BE49-F238E27FC236}">
                <a16:creationId xmlns:a16="http://schemas.microsoft.com/office/drawing/2014/main" id="{BFFC4296-7D94-4F58-9E59-E90DAE35131E}"/>
              </a:ext>
            </a:extLst>
          </p:cNvPr>
          <p:cNvGraphicFramePr>
            <a:graphicFrameLocks noGrp="1"/>
          </p:cNvGraphicFramePr>
          <p:nvPr/>
        </p:nvGraphicFramePr>
        <p:xfrm>
          <a:off x="1095902" y="2232933"/>
          <a:ext cx="9739738" cy="3632213"/>
        </p:xfrm>
        <a:graphic>
          <a:graphicData uri="http://schemas.openxmlformats.org/drawingml/2006/table">
            <a:tbl>
              <a:tblPr firstRow="1" firstCol="1" bandRow="1">
                <a:tableStyleId>{5C22544A-7EE6-4342-B048-85BDC9FD1C3A}</a:tableStyleId>
              </a:tblPr>
              <a:tblGrid>
                <a:gridCol w="3864718">
                  <a:extLst>
                    <a:ext uri="{9D8B030D-6E8A-4147-A177-3AD203B41FA5}">
                      <a16:colId xmlns:a16="http://schemas.microsoft.com/office/drawing/2014/main" val="1902426356"/>
                    </a:ext>
                  </a:extLst>
                </a:gridCol>
                <a:gridCol w="1958340">
                  <a:extLst>
                    <a:ext uri="{9D8B030D-6E8A-4147-A177-3AD203B41FA5}">
                      <a16:colId xmlns:a16="http://schemas.microsoft.com/office/drawing/2014/main" val="1691869593"/>
                    </a:ext>
                  </a:extLst>
                </a:gridCol>
                <a:gridCol w="1958340">
                  <a:extLst>
                    <a:ext uri="{9D8B030D-6E8A-4147-A177-3AD203B41FA5}">
                      <a16:colId xmlns:a16="http://schemas.microsoft.com/office/drawing/2014/main" val="3954250438"/>
                    </a:ext>
                  </a:extLst>
                </a:gridCol>
                <a:gridCol w="1958340">
                  <a:extLst>
                    <a:ext uri="{9D8B030D-6E8A-4147-A177-3AD203B41FA5}">
                      <a16:colId xmlns:a16="http://schemas.microsoft.com/office/drawing/2014/main" val="367958290"/>
                    </a:ext>
                  </a:extLst>
                </a:gridCol>
              </a:tblGrid>
              <a:tr h="593286">
                <a:tc>
                  <a:txBody>
                    <a:bodyPr/>
                    <a:lstStyle/>
                    <a:p>
                      <a:pPr marL="0" marR="0" algn="r">
                        <a:spcBef>
                          <a:spcPts val="0"/>
                        </a:spcBef>
                        <a:spcAft>
                          <a:spcPts val="0"/>
                        </a:spcAft>
                      </a:pPr>
                      <a:r>
                        <a:rPr lang="en-US" sz="1400" dirty="0">
                          <a:effectLst/>
                          <a:latin typeface="Arial" panose="020B0604020202020204" pitchFamily="34" charset="0"/>
                          <a:cs typeface="Arial" panose="020B0604020202020204" pitchFamily="34" charset="0"/>
                        </a:rPr>
                        <a:t> </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nchor="ctr"/>
                </a:tc>
                <a:tc>
                  <a:txBody>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Enrolled </a:t>
                      </a:r>
                    </a:p>
                    <a:p>
                      <a:pPr marL="0" marR="0" algn="ctr">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(N = 144)</a:t>
                      </a:r>
                    </a:p>
                  </a:txBody>
                  <a:tcPr marL="34117" marR="34117" marT="0" marB="0" anchor="ctr"/>
                </a:tc>
                <a:tc>
                  <a:txBody>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CM Arm</a:t>
                      </a:r>
                    </a:p>
                    <a:p>
                      <a:pPr marL="0" marR="0" algn="ctr">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N=72</a:t>
                      </a:r>
                    </a:p>
                  </a:txBody>
                  <a:tcPr marL="34117" marR="34117" marT="0" marB="0" anchor="ctr"/>
                </a:tc>
                <a:tc>
                  <a:txBody>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SOC Arm</a:t>
                      </a:r>
                    </a:p>
                    <a:p>
                      <a:pPr marL="0" marR="0" algn="ctr">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N=72</a:t>
                      </a:r>
                    </a:p>
                  </a:txBody>
                  <a:tcPr marL="34117" marR="34117" marT="0" marB="0" anchor="ctr"/>
                </a:tc>
                <a:extLst>
                  <a:ext uri="{0D108BD9-81ED-4DB2-BD59-A6C34878D82A}">
                    <a16:rowId xmlns:a16="http://schemas.microsoft.com/office/drawing/2014/main" val="159282197"/>
                  </a:ext>
                </a:extLst>
              </a:tr>
              <a:tr h="234495">
                <a:tc>
                  <a:txBody>
                    <a:bodyPr/>
                    <a:lstStyle/>
                    <a:p>
                      <a:pPr marL="0" marR="0" algn="r">
                        <a:spcBef>
                          <a:spcPts val="0"/>
                        </a:spcBef>
                        <a:spcAft>
                          <a:spcPts val="0"/>
                        </a:spcAft>
                      </a:pPr>
                      <a:r>
                        <a:rPr lang="en-US" sz="1400">
                          <a:effectLst/>
                          <a:latin typeface="Arial" panose="020B0604020202020204" pitchFamily="34" charset="0"/>
                          <a:cs typeface="Arial" panose="020B0604020202020204" pitchFamily="34" charset="0"/>
                        </a:rPr>
                        <a:t> </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N (%)</a:t>
                      </a:r>
                    </a:p>
                  </a:txBody>
                  <a:tcPr marL="34117" marR="34117" marT="0" marB="0"/>
                </a:tc>
                <a:tc>
                  <a:txBody>
                    <a:bodyPr/>
                    <a:lstStyle/>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N (%)</a:t>
                      </a:r>
                    </a:p>
                  </a:txBody>
                  <a:tcPr marL="34117" marR="34117" marT="0" marB="0"/>
                </a:tc>
                <a:tc>
                  <a:txBody>
                    <a:bodyPr/>
                    <a:lstStyle/>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N (%)</a:t>
                      </a:r>
                    </a:p>
                  </a:txBody>
                  <a:tcPr marL="34117" marR="34117" marT="0" marB="0"/>
                </a:tc>
                <a:extLst>
                  <a:ext uri="{0D108BD9-81ED-4DB2-BD59-A6C34878D82A}">
                    <a16:rowId xmlns:a16="http://schemas.microsoft.com/office/drawing/2014/main" val="2698470408"/>
                  </a:ext>
                </a:extLst>
              </a:tr>
              <a:tr h="410354">
                <a:tc>
                  <a:txBody>
                    <a:bodyPr/>
                    <a:lstStyle/>
                    <a:p>
                      <a:pPr marL="0" marR="0" algn="r">
                        <a:spcBef>
                          <a:spcPts val="0"/>
                        </a:spcBef>
                        <a:spcAft>
                          <a:spcPts val="0"/>
                        </a:spcAft>
                      </a:pPr>
                      <a:r>
                        <a:rPr lang="en-US" sz="1400" dirty="0">
                          <a:effectLst/>
                          <a:latin typeface="Arial" panose="020B0604020202020204" pitchFamily="34" charset="0"/>
                          <a:cs typeface="Arial" panose="020B0604020202020204" pitchFamily="34" charset="0"/>
                        </a:rPr>
                        <a:t> </a:t>
                      </a:r>
                    </a:p>
                    <a:p>
                      <a:pPr marL="0" marR="0" algn="r">
                        <a:spcBef>
                          <a:spcPts val="0"/>
                        </a:spcBef>
                        <a:spcAft>
                          <a:spcPts val="0"/>
                        </a:spcAft>
                      </a:pPr>
                      <a:r>
                        <a:rPr lang="en-US" sz="1400" dirty="0">
                          <a:effectLst/>
                          <a:latin typeface="Arial" panose="020B0604020202020204" pitchFamily="34" charset="0"/>
                          <a:cs typeface="Arial" panose="020B0604020202020204" pitchFamily="34" charset="0"/>
                        </a:rPr>
                        <a:t>Received Treatment for Substance Abuse</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endParaRPr lang="en-US" sz="1400" b="1" dirty="0">
                        <a:effectLst/>
                        <a:latin typeface="Arial" panose="020B0604020202020204" pitchFamily="34" charset="0"/>
                        <a:ea typeface="Calibri" panose="020F0502020204030204" pitchFamily="34" charset="0"/>
                        <a:cs typeface="Arial" panose="020B0604020202020204" pitchFamily="34" charset="0"/>
                      </a:endParaRPr>
                    </a:p>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20 (14)</a:t>
                      </a:r>
                    </a:p>
                  </a:txBody>
                  <a:tcPr marL="34117" marR="34117" marT="0" marB="0"/>
                </a:tc>
                <a:tc>
                  <a:txBody>
                    <a:bodyPr/>
                    <a:lstStyle/>
                    <a:p>
                      <a:pPr marL="0" marR="0" algn="ctr">
                        <a:spcBef>
                          <a:spcPts val="0"/>
                        </a:spcBef>
                        <a:spcAft>
                          <a:spcPts val="0"/>
                        </a:spcAft>
                      </a:pPr>
                      <a:endParaRPr lang="en-US" sz="1400" b="1" dirty="0">
                        <a:effectLst/>
                        <a:latin typeface="Arial" panose="020B0604020202020204" pitchFamily="34" charset="0"/>
                        <a:ea typeface="Calibri" panose="020F0502020204030204" pitchFamily="34" charset="0"/>
                        <a:cs typeface="Arial" panose="020B0604020202020204" pitchFamily="34" charset="0"/>
                      </a:endParaRPr>
                    </a:p>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8 (11)</a:t>
                      </a:r>
                    </a:p>
                  </a:txBody>
                  <a:tcPr marL="34117" marR="34117" marT="0" marB="0"/>
                </a:tc>
                <a:tc>
                  <a:txBody>
                    <a:bodyPr/>
                    <a:lstStyle/>
                    <a:p>
                      <a:pPr marL="0" marR="0" algn="ctr">
                        <a:spcBef>
                          <a:spcPts val="0"/>
                        </a:spcBef>
                        <a:spcAft>
                          <a:spcPts val="0"/>
                        </a:spcAft>
                      </a:pPr>
                      <a:endParaRPr lang="en-US" sz="1400" b="1" dirty="0">
                        <a:effectLst/>
                        <a:latin typeface="Arial" panose="020B0604020202020204" pitchFamily="34" charset="0"/>
                        <a:ea typeface="Calibri" panose="020F0502020204030204" pitchFamily="34" charset="0"/>
                        <a:cs typeface="Arial" panose="020B0604020202020204" pitchFamily="34" charset="0"/>
                      </a:endParaRPr>
                    </a:p>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12 (17)</a:t>
                      </a:r>
                    </a:p>
                  </a:txBody>
                  <a:tcPr marL="34117" marR="34117" marT="0" marB="0"/>
                </a:tc>
                <a:extLst>
                  <a:ext uri="{0D108BD9-81ED-4DB2-BD59-A6C34878D82A}">
                    <a16:rowId xmlns:a16="http://schemas.microsoft.com/office/drawing/2014/main" val="3765046861"/>
                  </a:ext>
                </a:extLst>
              </a:tr>
              <a:tr h="563422">
                <a:tc>
                  <a:txBody>
                    <a:bodyPr/>
                    <a:lstStyle/>
                    <a:p>
                      <a:pPr marL="0" marR="0" algn="r">
                        <a:spcBef>
                          <a:spcPts val="0"/>
                        </a:spcBef>
                        <a:spcAft>
                          <a:spcPts val="0"/>
                        </a:spcAft>
                      </a:pPr>
                      <a:endParaRPr lang="en-US" sz="1400" dirty="0">
                        <a:effectLst/>
                        <a:latin typeface="Arial" panose="020B0604020202020204" pitchFamily="34" charset="0"/>
                        <a:cs typeface="Arial" panose="020B0604020202020204" pitchFamily="34" charset="0"/>
                      </a:endParaRPr>
                    </a:p>
                    <a:p>
                      <a:pPr marL="0" marR="0" algn="r">
                        <a:spcBef>
                          <a:spcPts val="0"/>
                        </a:spcBef>
                        <a:spcAft>
                          <a:spcPts val="0"/>
                        </a:spcAft>
                      </a:pPr>
                      <a:r>
                        <a:rPr lang="en-US" sz="1400" dirty="0">
                          <a:effectLst/>
                          <a:latin typeface="Arial" panose="020B0604020202020204" pitchFamily="34" charset="0"/>
                          <a:cs typeface="Arial" panose="020B0604020202020204" pitchFamily="34" charset="0"/>
                        </a:rPr>
                        <a:t>Syphilis </a:t>
                      </a:r>
                    </a:p>
                  </a:txBody>
                  <a:tcPr marL="34117" marR="34117" marT="0" marB="0"/>
                </a:tc>
                <a:tc>
                  <a:txBody>
                    <a:bodyPr/>
                    <a:lstStyle/>
                    <a:p>
                      <a:pPr marL="0" marR="0" algn="ctr">
                        <a:spcBef>
                          <a:spcPts val="0"/>
                        </a:spcBef>
                        <a:spcAft>
                          <a:spcPts val="0"/>
                        </a:spcAft>
                      </a:pPr>
                      <a:endParaRPr lang="en-US" sz="1400" b="1" dirty="0">
                        <a:effectLst/>
                        <a:latin typeface="Arial" panose="020B0604020202020204" pitchFamily="34" charset="0"/>
                        <a:ea typeface="Calibri" panose="020F0502020204030204" pitchFamily="34" charset="0"/>
                        <a:cs typeface="Arial" panose="020B0604020202020204" pitchFamily="34" charset="0"/>
                      </a:endParaRPr>
                    </a:p>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51 (35)</a:t>
                      </a:r>
                    </a:p>
                  </a:txBody>
                  <a:tcPr marL="34117" marR="34117" marT="0" marB="0"/>
                </a:tc>
                <a:tc>
                  <a:txBody>
                    <a:bodyPr/>
                    <a:lstStyle/>
                    <a:p>
                      <a:pPr marL="0" marR="0" algn="ctr">
                        <a:spcBef>
                          <a:spcPts val="0"/>
                        </a:spcBef>
                        <a:spcAft>
                          <a:spcPts val="0"/>
                        </a:spcAft>
                      </a:pPr>
                      <a:endParaRPr lang="en-US" sz="1400" b="1" dirty="0">
                        <a:effectLst/>
                        <a:latin typeface="Arial" panose="020B0604020202020204" pitchFamily="34" charset="0"/>
                        <a:ea typeface="Calibri" panose="020F0502020204030204" pitchFamily="34" charset="0"/>
                        <a:cs typeface="Arial" panose="020B0604020202020204" pitchFamily="34" charset="0"/>
                      </a:endParaRPr>
                    </a:p>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27 (38)</a:t>
                      </a:r>
                    </a:p>
                  </a:txBody>
                  <a:tcPr marL="34117" marR="34117" marT="0" marB="0"/>
                </a:tc>
                <a:tc>
                  <a:txBody>
                    <a:bodyPr/>
                    <a:lstStyle/>
                    <a:p>
                      <a:pPr marL="0" marR="0" algn="ctr">
                        <a:spcBef>
                          <a:spcPts val="0"/>
                        </a:spcBef>
                        <a:spcAft>
                          <a:spcPts val="0"/>
                        </a:spcAft>
                      </a:pPr>
                      <a:endParaRPr lang="en-US" sz="1400" b="1" dirty="0">
                        <a:effectLst/>
                        <a:latin typeface="Arial" panose="020B0604020202020204" pitchFamily="34" charset="0"/>
                        <a:ea typeface="Calibri" panose="020F0502020204030204" pitchFamily="34" charset="0"/>
                        <a:cs typeface="Arial" panose="020B0604020202020204" pitchFamily="34" charset="0"/>
                      </a:endParaRPr>
                    </a:p>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24 (33)</a:t>
                      </a:r>
                    </a:p>
                  </a:txBody>
                  <a:tcPr marL="34117" marR="34117" marT="0" marB="0"/>
                </a:tc>
                <a:extLst>
                  <a:ext uri="{0D108BD9-81ED-4DB2-BD59-A6C34878D82A}">
                    <a16:rowId xmlns:a16="http://schemas.microsoft.com/office/drawing/2014/main" val="1516666070"/>
                  </a:ext>
                </a:extLst>
              </a:tr>
              <a:tr h="410354">
                <a:tc>
                  <a:txBody>
                    <a:bodyPr/>
                    <a:lstStyle/>
                    <a:p>
                      <a:pPr marL="0" marR="0" algn="r">
                        <a:spcBef>
                          <a:spcPts val="0"/>
                        </a:spcBef>
                        <a:spcAft>
                          <a:spcPts val="0"/>
                        </a:spcAft>
                      </a:pPr>
                      <a:endParaRPr lang="en-US" sz="1400" dirty="0">
                        <a:effectLst/>
                        <a:latin typeface="Arial" panose="020B0604020202020204" pitchFamily="34" charset="0"/>
                        <a:cs typeface="Arial" panose="020B0604020202020204" pitchFamily="34" charset="0"/>
                      </a:endParaRPr>
                    </a:p>
                    <a:p>
                      <a:pPr marL="0" marR="0" algn="r">
                        <a:spcBef>
                          <a:spcPts val="0"/>
                        </a:spcBef>
                        <a:spcAft>
                          <a:spcPts val="0"/>
                        </a:spcAft>
                      </a:pPr>
                      <a:r>
                        <a:rPr lang="en-US" sz="1400" dirty="0">
                          <a:effectLst/>
                          <a:latin typeface="Arial" panose="020B0604020202020204" pitchFamily="34" charset="0"/>
                          <a:cs typeface="Arial" panose="020B0604020202020204" pitchFamily="34" charset="0"/>
                        </a:rPr>
                        <a:t>Hepatitis C (Antibody Positive)</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endParaRPr lang="en-US" sz="1400" b="1" dirty="0">
                        <a:effectLst/>
                        <a:latin typeface="Arial" panose="020B0604020202020204" pitchFamily="34" charset="0"/>
                        <a:ea typeface="Calibri" panose="020F0502020204030204" pitchFamily="34" charset="0"/>
                        <a:cs typeface="Arial" panose="020B0604020202020204" pitchFamily="34" charset="0"/>
                      </a:endParaRPr>
                    </a:p>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22 (15)</a:t>
                      </a:r>
                    </a:p>
                  </a:txBody>
                  <a:tcPr marL="34117" marR="34117" marT="0" marB="0"/>
                </a:tc>
                <a:tc>
                  <a:txBody>
                    <a:bodyPr/>
                    <a:lstStyle/>
                    <a:p>
                      <a:pPr marL="0" marR="0" algn="ctr">
                        <a:spcBef>
                          <a:spcPts val="0"/>
                        </a:spcBef>
                        <a:spcAft>
                          <a:spcPts val="0"/>
                        </a:spcAft>
                      </a:pPr>
                      <a:endParaRPr lang="en-US" sz="1400" b="1" dirty="0">
                        <a:effectLst/>
                        <a:latin typeface="Arial" panose="020B0604020202020204" pitchFamily="34" charset="0"/>
                        <a:ea typeface="Calibri" panose="020F0502020204030204" pitchFamily="34" charset="0"/>
                        <a:cs typeface="Arial" panose="020B0604020202020204" pitchFamily="34" charset="0"/>
                      </a:endParaRPr>
                    </a:p>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15 (21)</a:t>
                      </a:r>
                    </a:p>
                  </a:txBody>
                  <a:tcPr marL="34117" marR="34117" marT="0" marB="0"/>
                </a:tc>
                <a:tc>
                  <a:txBody>
                    <a:bodyPr/>
                    <a:lstStyle/>
                    <a:p>
                      <a:pPr marL="0" marR="0" algn="ctr">
                        <a:spcBef>
                          <a:spcPts val="0"/>
                        </a:spcBef>
                        <a:spcAft>
                          <a:spcPts val="0"/>
                        </a:spcAft>
                      </a:pPr>
                      <a:endParaRPr lang="en-US" sz="1400" b="1" dirty="0">
                        <a:effectLst/>
                        <a:latin typeface="Arial" panose="020B0604020202020204" pitchFamily="34" charset="0"/>
                        <a:ea typeface="Calibri" panose="020F0502020204030204" pitchFamily="34" charset="0"/>
                        <a:cs typeface="Arial" panose="020B0604020202020204" pitchFamily="34" charset="0"/>
                      </a:endParaRPr>
                    </a:p>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7 (10)</a:t>
                      </a:r>
                    </a:p>
                  </a:txBody>
                  <a:tcPr marL="34117" marR="34117" marT="0" marB="0"/>
                </a:tc>
                <a:extLst>
                  <a:ext uri="{0D108BD9-81ED-4DB2-BD59-A6C34878D82A}">
                    <a16:rowId xmlns:a16="http://schemas.microsoft.com/office/drawing/2014/main" val="1265020897"/>
                  </a:ext>
                </a:extLst>
              </a:tr>
              <a:tr h="584358">
                <a:tc>
                  <a:txBody>
                    <a:bodyPr/>
                    <a:lstStyle/>
                    <a:p>
                      <a:pPr marL="0" marR="0" algn="r">
                        <a:spcBef>
                          <a:spcPts val="0"/>
                        </a:spcBef>
                        <a:spcAft>
                          <a:spcPts val="0"/>
                        </a:spcAft>
                      </a:pPr>
                      <a:r>
                        <a:rPr lang="en-US" sz="1400" dirty="0">
                          <a:effectLst/>
                          <a:latin typeface="Arial" panose="020B0604020202020204" pitchFamily="34" charset="0"/>
                          <a:cs typeface="Arial" panose="020B0604020202020204" pitchFamily="34" charset="0"/>
                        </a:rPr>
                        <a:t>Health coverage: Yes </a:t>
                      </a:r>
                    </a:p>
                  </a:txBody>
                  <a:tcPr marL="34117" marR="34117" marT="0" marB="0" anchor="ctr"/>
                </a:tc>
                <a:tc>
                  <a:txBody>
                    <a:bodyPr/>
                    <a:lstStyle/>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116 (81)</a:t>
                      </a:r>
                    </a:p>
                  </a:txBody>
                  <a:tcPr marL="34117" marR="34117" marT="0" marB="0" anchor="ctr"/>
                </a:tc>
                <a:tc>
                  <a:txBody>
                    <a:bodyPr/>
                    <a:lstStyle/>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59 (82)</a:t>
                      </a:r>
                    </a:p>
                  </a:txBody>
                  <a:tcPr marL="34117" marR="34117" marT="0" marB="0" anchor="ctr"/>
                </a:tc>
                <a:tc>
                  <a:txBody>
                    <a:bodyPr/>
                    <a:lstStyle/>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57 (79)</a:t>
                      </a:r>
                    </a:p>
                  </a:txBody>
                  <a:tcPr marL="34117" marR="34117" marT="0" marB="0" anchor="ctr"/>
                </a:tc>
                <a:extLst>
                  <a:ext uri="{0D108BD9-81ED-4DB2-BD59-A6C34878D82A}">
                    <a16:rowId xmlns:a16="http://schemas.microsoft.com/office/drawing/2014/main" val="3328081030"/>
                  </a:ext>
                </a:extLst>
              </a:tr>
              <a:tr h="401606">
                <a:tc>
                  <a:txBody>
                    <a:bodyPr/>
                    <a:lstStyle/>
                    <a:p>
                      <a:pPr marL="0" marR="0" algn="r">
                        <a:spcBef>
                          <a:spcPts val="0"/>
                        </a:spcBef>
                        <a:spcAft>
                          <a:spcPts val="0"/>
                        </a:spcAft>
                      </a:pPr>
                      <a:r>
                        <a:rPr lang="en-US" sz="1400" dirty="0">
                          <a:effectLst/>
                          <a:latin typeface="Arial" panose="020B0604020202020204" pitchFamily="34" charset="0"/>
                          <a:cs typeface="Arial" panose="020B0604020202020204" pitchFamily="34" charset="0"/>
                        </a:rPr>
                        <a:t>Mean CD4 Cell Count</a:t>
                      </a:r>
                    </a:p>
                  </a:txBody>
                  <a:tcPr marL="34117" marR="34117" marT="0" marB="0" anchor="ctr"/>
                </a:tc>
                <a:tc>
                  <a:txBody>
                    <a:bodyPr/>
                    <a:lstStyle/>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357</a:t>
                      </a:r>
                    </a:p>
                  </a:txBody>
                  <a:tcPr marL="34117" marR="34117" marT="0" marB="0" anchor="ctr"/>
                </a:tc>
                <a:tc>
                  <a:txBody>
                    <a:bodyPr/>
                    <a:lstStyle/>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337</a:t>
                      </a:r>
                    </a:p>
                  </a:txBody>
                  <a:tcPr marL="34117" marR="34117" marT="0" marB="0" anchor="ctr"/>
                </a:tc>
                <a:tc>
                  <a:txBody>
                    <a:bodyPr/>
                    <a:lstStyle/>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377</a:t>
                      </a:r>
                    </a:p>
                  </a:txBody>
                  <a:tcPr marL="34117" marR="34117" marT="0" marB="0" anchor="ctr"/>
                </a:tc>
                <a:extLst>
                  <a:ext uri="{0D108BD9-81ED-4DB2-BD59-A6C34878D82A}">
                    <a16:rowId xmlns:a16="http://schemas.microsoft.com/office/drawing/2014/main" val="1383727386"/>
                  </a:ext>
                </a:extLst>
              </a:tr>
              <a:tr h="401606">
                <a:tc>
                  <a:txBody>
                    <a:bodyPr/>
                    <a:lstStyle/>
                    <a:p>
                      <a:pPr marL="0" marR="0" algn="r">
                        <a:spcBef>
                          <a:spcPts val="0"/>
                        </a:spcBef>
                        <a:spcAft>
                          <a:spcPts val="0"/>
                        </a:spcAft>
                      </a:pPr>
                      <a:r>
                        <a:rPr lang="en-US" sz="1400" dirty="0">
                          <a:effectLst/>
                          <a:latin typeface="Arial" panose="020B0604020202020204" pitchFamily="34" charset="0"/>
                          <a:cs typeface="Arial" panose="020B0604020202020204" pitchFamily="34" charset="0"/>
                        </a:rPr>
                        <a:t>Previously taken ART to treat HIV</a:t>
                      </a:r>
                    </a:p>
                  </a:txBody>
                  <a:tcPr marL="34117" marR="34117" marT="0" marB="0" anchor="ctr"/>
                </a:tc>
                <a:tc>
                  <a:txBody>
                    <a:bodyPr/>
                    <a:lstStyle/>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124 (86)</a:t>
                      </a:r>
                    </a:p>
                  </a:txBody>
                  <a:tcPr marL="34117" marR="34117" marT="0" marB="0" anchor="ctr"/>
                </a:tc>
                <a:tc>
                  <a:txBody>
                    <a:bodyPr/>
                    <a:lstStyle/>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64 (89)</a:t>
                      </a:r>
                    </a:p>
                  </a:txBody>
                  <a:tcPr marL="34117" marR="34117" marT="0" marB="0" anchor="ctr"/>
                </a:tc>
                <a:tc>
                  <a:txBody>
                    <a:bodyPr/>
                    <a:lstStyle/>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60 (83)</a:t>
                      </a:r>
                    </a:p>
                  </a:txBody>
                  <a:tcPr marL="34117" marR="34117" marT="0" marB="0" anchor="ctr"/>
                </a:tc>
                <a:extLst>
                  <a:ext uri="{0D108BD9-81ED-4DB2-BD59-A6C34878D82A}">
                    <a16:rowId xmlns:a16="http://schemas.microsoft.com/office/drawing/2014/main" val="1860686510"/>
                  </a:ext>
                </a:extLst>
              </a:tr>
            </a:tbl>
          </a:graphicData>
        </a:graphic>
      </p:graphicFrame>
      <p:sp>
        <p:nvSpPr>
          <p:cNvPr id="8" name="Rectangle 7">
            <a:extLst>
              <a:ext uri="{FF2B5EF4-FFF2-40B4-BE49-F238E27FC236}">
                <a16:creationId xmlns:a16="http://schemas.microsoft.com/office/drawing/2014/main" id="{23951B8F-9ABC-45F2-867C-FD22F3592720}"/>
              </a:ext>
            </a:extLst>
          </p:cNvPr>
          <p:cNvSpPr/>
          <p:nvPr/>
        </p:nvSpPr>
        <p:spPr>
          <a:xfrm>
            <a:off x="1213758" y="5933210"/>
            <a:ext cx="9764483" cy="612370"/>
          </a:xfrm>
          <a:prstGeom prst="rect">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a:solidFill>
                  <a:schemeClr val="tx1"/>
                </a:solidFill>
              </a:rPr>
              <a:t>Majority had access to health care, high rates of HCV and syphilis</a:t>
            </a:r>
          </a:p>
        </p:txBody>
      </p:sp>
    </p:spTree>
    <p:extLst>
      <p:ext uri="{BB962C8B-B14F-4D97-AF65-F5344CB8AC3E}">
        <p14:creationId xmlns:p14="http://schemas.microsoft.com/office/powerpoint/2010/main" val="2554751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32816" y="1184467"/>
            <a:ext cx="10989056" cy="944562"/>
          </a:xfrm>
        </p:spPr>
        <p:txBody>
          <a:bodyPr/>
          <a:lstStyle/>
          <a:p>
            <a:pPr algn="ctr"/>
            <a:r>
              <a:rPr lang="en-US" dirty="0"/>
              <a:t>Retention</a:t>
            </a:r>
          </a:p>
        </p:txBody>
      </p:sp>
      <p:cxnSp>
        <p:nvCxnSpPr>
          <p:cNvPr id="7" name="Straight Connector 6"/>
          <p:cNvCxnSpPr>
            <a:cxnSpLocks/>
          </p:cNvCxnSpPr>
          <p:nvPr/>
        </p:nvCxnSpPr>
        <p:spPr>
          <a:xfrm>
            <a:off x="534416" y="2129029"/>
            <a:ext cx="10887456" cy="0"/>
          </a:xfrm>
          <a:prstGeom prst="line">
            <a:avLst/>
          </a:prstGeom>
          <a:ln>
            <a:solidFill>
              <a:srgbClr val="0E99C0"/>
            </a:solidFill>
          </a:ln>
          <a:effectLst/>
        </p:spPr>
        <p:style>
          <a:lnRef idx="2">
            <a:schemeClr val="accent1"/>
          </a:lnRef>
          <a:fillRef idx="0">
            <a:schemeClr val="accent1"/>
          </a:fillRef>
          <a:effectRef idx="1">
            <a:schemeClr val="accent1"/>
          </a:effectRef>
          <a:fontRef idx="minor">
            <a:schemeClr val="tx1"/>
          </a:fontRef>
        </p:style>
      </p:cxnSp>
      <p:sp>
        <p:nvSpPr>
          <p:cNvPr id="8" name="Rectangle 7">
            <a:extLst>
              <a:ext uri="{FF2B5EF4-FFF2-40B4-BE49-F238E27FC236}">
                <a16:creationId xmlns:a16="http://schemas.microsoft.com/office/drawing/2014/main" id="{23951B8F-9ABC-45F2-867C-FD22F3592720}"/>
              </a:ext>
            </a:extLst>
          </p:cNvPr>
          <p:cNvSpPr/>
          <p:nvPr/>
        </p:nvSpPr>
        <p:spPr>
          <a:xfrm>
            <a:off x="1213758" y="3122815"/>
            <a:ext cx="9764483" cy="612370"/>
          </a:xfrm>
          <a:prstGeom prst="rect">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b="1" dirty="0">
                <a:solidFill>
                  <a:schemeClr val="tx1"/>
                </a:solidFill>
              </a:rPr>
              <a:t>91% were retained at Month 12</a:t>
            </a:r>
          </a:p>
        </p:txBody>
      </p:sp>
    </p:spTree>
    <p:extLst>
      <p:ext uri="{BB962C8B-B14F-4D97-AF65-F5344CB8AC3E}">
        <p14:creationId xmlns:p14="http://schemas.microsoft.com/office/powerpoint/2010/main" val="2144144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32816" y="1184467"/>
            <a:ext cx="10989056" cy="944562"/>
          </a:xfrm>
        </p:spPr>
        <p:txBody>
          <a:bodyPr/>
          <a:lstStyle/>
          <a:p>
            <a:pPr algn="ctr"/>
            <a:r>
              <a:rPr lang="en-US" dirty="0"/>
              <a:t>Viral Suppression (&lt;200) by Arm and Visit</a:t>
            </a:r>
          </a:p>
        </p:txBody>
      </p:sp>
      <p:cxnSp>
        <p:nvCxnSpPr>
          <p:cNvPr id="7" name="Straight Connector 6"/>
          <p:cNvCxnSpPr>
            <a:cxnSpLocks/>
          </p:cNvCxnSpPr>
          <p:nvPr/>
        </p:nvCxnSpPr>
        <p:spPr>
          <a:xfrm>
            <a:off x="534416" y="2129029"/>
            <a:ext cx="10887456" cy="0"/>
          </a:xfrm>
          <a:prstGeom prst="line">
            <a:avLst/>
          </a:prstGeom>
          <a:ln>
            <a:solidFill>
              <a:srgbClr val="0E99C0"/>
            </a:solidFill>
          </a:ln>
          <a:effectLst/>
        </p:spPr>
        <p:style>
          <a:lnRef idx="2">
            <a:schemeClr val="accent1"/>
          </a:lnRef>
          <a:fillRef idx="0">
            <a:schemeClr val="accent1"/>
          </a:fillRef>
          <a:effectRef idx="1">
            <a:schemeClr val="accent1"/>
          </a:effectRef>
          <a:fontRef idx="minor">
            <a:schemeClr val="tx1"/>
          </a:fontRef>
        </p:style>
      </p:cxnSp>
      <p:graphicFrame>
        <p:nvGraphicFramePr>
          <p:cNvPr id="2" name="Table 1">
            <a:extLst>
              <a:ext uri="{FF2B5EF4-FFF2-40B4-BE49-F238E27FC236}">
                <a16:creationId xmlns:a16="http://schemas.microsoft.com/office/drawing/2014/main" id="{6B244D20-0206-4A18-8054-2B2A34FCE02A}"/>
              </a:ext>
            </a:extLst>
          </p:cNvPr>
          <p:cNvGraphicFramePr>
            <a:graphicFrameLocks noGrp="1"/>
          </p:cNvGraphicFramePr>
          <p:nvPr/>
        </p:nvGraphicFramePr>
        <p:xfrm>
          <a:off x="1691640" y="2616840"/>
          <a:ext cx="9109709" cy="2378053"/>
        </p:xfrm>
        <a:graphic>
          <a:graphicData uri="http://schemas.openxmlformats.org/drawingml/2006/table">
            <a:tbl>
              <a:tblPr firstRow="1" firstCol="1" bandRow="1">
                <a:tableStyleId>{5C22544A-7EE6-4342-B048-85BDC9FD1C3A}</a:tableStyleId>
              </a:tblPr>
              <a:tblGrid>
                <a:gridCol w="2739063">
                  <a:extLst>
                    <a:ext uri="{9D8B030D-6E8A-4147-A177-3AD203B41FA5}">
                      <a16:colId xmlns:a16="http://schemas.microsoft.com/office/drawing/2014/main" val="454648632"/>
                    </a:ext>
                  </a:extLst>
                </a:gridCol>
                <a:gridCol w="2378419">
                  <a:extLst>
                    <a:ext uri="{9D8B030D-6E8A-4147-A177-3AD203B41FA5}">
                      <a16:colId xmlns:a16="http://schemas.microsoft.com/office/drawing/2014/main" val="1387161632"/>
                    </a:ext>
                  </a:extLst>
                </a:gridCol>
                <a:gridCol w="2109991">
                  <a:extLst>
                    <a:ext uri="{9D8B030D-6E8A-4147-A177-3AD203B41FA5}">
                      <a16:colId xmlns:a16="http://schemas.microsoft.com/office/drawing/2014/main" val="3004000148"/>
                    </a:ext>
                  </a:extLst>
                </a:gridCol>
                <a:gridCol w="1882236">
                  <a:extLst>
                    <a:ext uri="{9D8B030D-6E8A-4147-A177-3AD203B41FA5}">
                      <a16:colId xmlns:a16="http://schemas.microsoft.com/office/drawing/2014/main" val="2089319379"/>
                    </a:ext>
                  </a:extLst>
                </a:gridCol>
              </a:tblGrid>
              <a:tr h="548009">
                <a:tc>
                  <a:txBody>
                    <a:bodyPr/>
                    <a:lstStyle/>
                    <a:p>
                      <a:pPr algn="l"/>
                      <a:endParaRPr lang="en-US" sz="2000" dirty="0">
                        <a:effectLst/>
                        <a:latin typeface="Arial" panose="020B060402020202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2000" dirty="0">
                          <a:effectLst/>
                          <a:latin typeface="Arial" panose="020B0604020202020204" pitchFamily="34" charset="0"/>
                          <a:cs typeface="Arial" panose="020B0604020202020204" pitchFamily="34" charset="0"/>
                        </a:rPr>
                        <a:t>Overall</a:t>
                      </a:r>
                    </a:p>
                  </a:txBody>
                  <a:tcPr marL="68580" marR="68580" marT="0" marB="0" anchor="ctr"/>
                </a:tc>
                <a:tc>
                  <a:txBody>
                    <a:bodyPr/>
                    <a:lstStyle/>
                    <a:p>
                      <a:pPr marL="0" marR="0" algn="ctr">
                        <a:spcBef>
                          <a:spcPts val="0"/>
                        </a:spcBef>
                        <a:spcAft>
                          <a:spcPts val="0"/>
                        </a:spcAft>
                      </a:pPr>
                      <a:r>
                        <a:rPr lang="en-US" sz="2000" dirty="0">
                          <a:effectLst/>
                          <a:latin typeface="Arial" panose="020B0604020202020204" pitchFamily="34" charset="0"/>
                          <a:cs typeface="Arial" panose="020B0604020202020204" pitchFamily="34" charset="0"/>
                        </a:rPr>
                        <a:t>CM Arm</a:t>
                      </a:r>
                    </a:p>
                  </a:txBody>
                  <a:tcPr marL="68580" marR="68580" marT="0" marB="0" anchor="ctr"/>
                </a:tc>
                <a:tc>
                  <a:txBody>
                    <a:bodyPr/>
                    <a:lstStyle/>
                    <a:p>
                      <a:pPr marL="0" marR="0" algn="ctr">
                        <a:spcBef>
                          <a:spcPts val="0"/>
                        </a:spcBef>
                        <a:spcAft>
                          <a:spcPts val="0"/>
                        </a:spcAft>
                      </a:pPr>
                      <a:r>
                        <a:rPr lang="en-US" sz="2000" dirty="0">
                          <a:effectLst/>
                          <a:latin typeface="Arial" panose="020B0604020202020204" pitchFamily="34" charset="0"/>
                          <a:cs typeface="Arial" panose="020B0604020202020204" pitchFamily="34" charset="0"/>
                        </a:rPr>
                        <a:t>SOC Arm</a:t>
                      </a:r>
                    </a:p>
                  </a:txBody>
                  <a:tcPr marL="68580" marR="68580" marT="0" marB="0" anchor="ctr"/>
                </a:tc>
                <a:extLst>
                  <a:ext uri="{0D108BD9-81ED-4DB2-BD59-A6C34878D82A}">
                    <a16:rowId xmlns:a16="http://schemas.microsoft.com/office/drawing/2014/main" val="2225763146"/>
                  </a:ext>
                </a:extLst>
              </a:tr>
              <a:tr h="457511">
                <a:tc>
                  <a:txBody>
                    <a:bodyPr/>
                    <a:lstStyle/>
                    <a:p>
                      <a:pPr marL="0" marR="0" algn="l">
                        <a:spcBef>
                          <a:spcPts val="0"/>
                        </a:spcBef>
                        <a:spcAft>
                          <a:spcPts val="0"/>
                        </a:spcAft>
                      </a:pPr>
                      <a:r>
                        <a:rPr lang="en-US" sz="2000" dirty="0">
                          <a:effectLst/>
                          <a:latin typeface="Arial" panose="020B0604020202020204" pitchFamily="34" charset="0"/>
                          <a:cs typeface="Arial" panose="020B0604020202020204" pitchFamily="34" charset="0"/>
                        </a:rPr>
                        <a:t>Month 3</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41 (28%)</a:t>
                      </a:r>
                    </a:p>
                  </a:txBody>
                  <a:tcPr marL="68580" marR="68580" marT="0" marB="0" anchor="ctr"/>
                </a:tc>
                <a:tc>
                  <a:txBody>
                    <a:bodyPr/>
                    <a:lstStyle/>
                    <a:p>
                      <a:pPr marL="0" marR="0" algn="ct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20 (28%)</a:t>
                      </a:r>
                    </a:p>
                  </a:txBody>
                  <a:tcPr marL="68580" marR="68580" marT="0" marB="0" anchor="ctr"/>
                </a:tc>
                <a:tc>
                  <a:txBody>
                    <a:bodyPr/>
                    <a:lstStyle/>
                    <a:p>
                      <a:pPr marL="0" marR="0" algn="ct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21 (29%)</a:t>
                      </a:r>
                    </a:p>
                  </a:txBody>
                  <a:tcPr marL="68580" marR="68580" marT="0" marB="0" anchor="ctr"/>
                </a:tc>
                <a:extLst>
                  <a:ext uri="{0D108BD9-81ED-4DB2-BD59-A6C34878D82A}">
                    <a16:rowId xmlns:a16="http://schemas.microsoft.com/office/drawing/2014/main" val="707929380"/>
                  </a:ext>
                </a:extLst>
              </a:tr>
              <a:tr h="457511">
                <a:tc>
                  <a:txBody>
                    <a:bodyPr/>
                    <a:lstStyle/>
                    <a:p>
                      <a:pPr marL="0" marR="0" algn="l">
                        <a:spcBef>
                          <a:spcPts val="0"/>
                        </a:spcBef>
                        <a:spcAft>
                          <a:spcPts val="0"/>
                        </a:spcAft>
                      </a:pPr>
                      <a:r>
                        <a:rPr lang="en-US" sz="2000" dirty="0">
                          <a:effectLst/>
                          <a:latin typeface="Arial" panose="020B0604020202020204" pitchFamily="34" charset="0"/>
                          <a:cs typeface="Arial" panose="020B0604020202020204" pitchFamily="34" charset="0"/>
                        </a:rPr>
                        <a:t>Month 6</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52 (36%)</a:t>
                      </a:r>
                    </a:p>
                  </a:txBody>
                  <a:tcPr marL="68580" marR="68580" marT="0" marB="0" anchor="ctr"/>
                </a:tc>
                <a:tc>
                  <a:txBody>
                    <a:bodyPr/>
                    <a:lstStyle/>
                    <a:p>
                      <a:pPr marL="0" marR="0" algn="ct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26 (36%)</a:t>
                      </a:r>
                    </a:p>
                  </a:txBody>
                  <a:tcPr marL="68580" marR="68580" marT="0" marB="0" anchor="ctr"/>
                </a:tc>
                <a:tc>
                  <a:txBody>
                    <a:bodyPr/>
                    <a:lstStyle/>
                    <a:p>
                      <a:pPr marL="0" marR="0" algn="ct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26 (36%)</a:t>
                      </a:r>
                    </a:p>
                  </a:txBody>
                  <a:tcPr marL="68580" marR="68580" marT="0" marB="0" anchor="ctr"/>
                </a:tc>
                <a:extLst>
                  <a:ext uri="{0D108BD9-81ED-4DB2-BD59-A6C34878D82A}">
                    <a16:rowId xmlns:a16="http://schemas.microsoft.com/office/drawing/2014/main" val="35679299"/>
                  </a:ext>
                </a:extLst>
              </a:tr>
              <a:tr h="457511">
                <a:tc>
                  <a:txBody>
                    <a:bodyPr/>
                    <a:lstStyle/>
                    <a:p>
                      <a:pPr marL="0" marR="0" algn="l">
                        <a:spcBef>
                          <a:spcPts val="0"/>
                        </a:spcBef>
                        <a:spcAft>
                          <a:spcPts val="0"/>
                        </a:spcAft>
                      </a:pPr>
                      <a:r>
                        <a:rPr lang="en-US" sz="2000" dirty="0">
                          <a:effectLst/>
                          <a:latin typeface="Arial" panose="020B0604020202020204" pitchFamily="34" charset="0"/>
                          <a:cs typeface="Arial" panose="020B0604020202020204" pitchFamily="34" charset="0"/>
                        </a:rPr>
                        <a:t>Month 9</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56 (39%)</a:t>
                      </a:r>
                    </a:p>
                  </a:txBody>
                  <a:tcPr marL="68580" marR="68580" marT="0" marB="0" anchor="ctr"/>
                </a:tc>
                <a:tc>
                  <a:txBody>
                    <a:bodyPr/>
                    <a:lstStyle/>
                    <a:p>
                      <a:pPr marL="0" marR="0" algn="ct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28 (39%)</a:t>
                      </a:r>
                    </a:p>
                  </a:txBody>
                  <a:tcPr marL="68580" marR="68580" marT="0" marB="0" anchor="ctr"/>
                </a:tc>
                <a:tc>
                  <a:txBody>
                    <a:bodyPr/>
                    <a:lstStyle/>
                    <a:p>
                      <a:pPr marL="0" marR="0" algn="ct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28 (39%)</a:t>
                      </a:r>
                    </a:p>
                  </a:txBody>
                  <a:tcPr marL="68580" marR="68580" marT="0" marB="0" anchor="ctr"/>
                </a:tc>
                <a:extLst>
                  <a:ext uri="{0D108BD9-81ED-4DB2-BD59-A6C34878D82A}">
                    <a16:rowId xmlns:a16="http://schemas.microsoft.com/office/drawing/2014/main" val="3756242805"/>
                  </a:ext>
                </a:extLst>
              </a:tr>
              <a:tr h="457511">
                <a:tc>
                  <a:txBody>
                    <a:bodyPr/>
                    <a:lstStyle/>
                    <a:p>
                      <a:pPr marL="0" marR="0" algn="l">
                        <a:spcBef>
                          <a:spcPts val="0"/>
                        </a:spcBef>
                        <a:spcAft>
                          <a:spcPts val="0"/>
                        </a:spcAft>
                      </a:pPr>
                      <a:r>
                        <a:rPr lang="en-US" sz="2000" dirty="0">
                          <a:effectLst/>
                          <a:latin typeface="Arial" panose="020B0604020202020204" pitchFamily="34" charset="0"/>
                          <a:cs typeface="Arial" panose="020B0604020202020204" pitchFamily="34" charset="0"/>
                        </a:rPr>
                        <a:t>Month 12</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68 (48%)</a:t>
                      </a:r>
                    </a:p>
                  </a:txBody>
                  <a:tcPr marL="68580" marR="68580" marT="0" marB="0" anchor="ctr"/>
                </a:tc>
                <a:tc>
                  <a:txBody>
                    <a:bodyPr/>
                    <a:lstStyle/>
                    <a:p>
                      <a:pPr marL="0" marR="0" algn="ct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30 (42%)</a:t>
                      </a:r>
                    </a:p>
                  </a:txBody>
                  <a:tcPr marL="68580" marR="68580" marT="0" marB="0" anchor="ctr"/>
                </a:tc>
                <a:tc>
                  <a:txBody>
                    <a:bodyPr/>
                    <a:lstStyle/>
                    <a:p>
                      <a:pPr marL="0" marR="0" algn="ct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38 (54%)</a:t>
                      </a:r>
                    </a:p>
                  </a:txBody>
                  <a:tcPr marL="68580" marR="68580" marT="0" marB="0" anchor="ctr"/>
                </a:tc>
                <a:extLst>
                  <a:ext uri="{0D108BD9-81ED-4DB2-BD59-A6C34878D82A}">
                    <a16:rowId xmlns:a16="http://schemas.microsoft.com/office/drawing/2014/main" val="3309974618"/>
                  </a:ext>
                </a:extLst>
              </a:tr>
            </a:tbl>
          </a:graphicData>
        </a:graphic>
      </p:graphicFrame>
      <p:sp>
        <p:nvSpPr>
          <p:cNvPr id="6" name="Rectangle 5">
            <a:extLst>
              <a:ext uri="{FF2B5EF4-FFF2-40B4-BE49-F238E27FC236}">
                <a16:creationId xmlns:a16="http://schemas.microsoft.com/office/drawing/2014/main" id="{9EB8933E-F26D-42E8-8D98-E7853227EF02}"/>
              </a:ext>
            </a:extLst>
          </p:cNvPr>
          <p:cNvSpPr/>
          <p:nvPr/>
        </p:nvSpPr>
        <p:spPr>
          <a:xfrm>
            <a:off x="1383069" y="5143516"/>
            <a:ext cx="9764483" cy="1714484"/>
          </a:xfrm>
          <a:prstGeom prst="rect">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b="1" dirty="0">
                <a:solidFill>
                  <a:srgbClr val="000000"/>
                </a:solidFill>
                <a:latin typeface="Arial" panose="020B0604020202020204" pitchFamily="34" charset="0"/>
                <a:cs typeface="Arial" panose="020B0604020202020204" pitchFamily="34" charset="0"/>
              </a:rPr>
              <a:t>At baseline, the median viral load was 19,459 copies/mL, and at Month 12, 48% were virally suppressed, with no difference between the CM and SOC arms (OR = 0.615 [p = 0.1526, 95% CI = 0.315, 1.197]).</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4647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32816" y="1184467"/>
            <a:ext cx="10989056" cy="944562"/>
          </a:xfrm>
        </p:spPr>
        <p:txBody>
          <a:bodyPr>
            <a:normAutofit fontScale="90000"/>
          </a:bodyPr>
          <a:lstStyle/>
          <a:p>
            <a:pPr algn="ctr"/>
            <a:r>
              <a:rPr lang="en-US" dirty="0"/>
              <a:t>Why Didn’t the CM Intervention Show a Difference?</a:t>
            </a:r>
            <a:br>
              <a:rPr lang="en-US" dirty="0"/>
            </a:br>
            <a:r>
              <a:rPr lang="en-US" dirty="0"/>
              <a:t>Potential Reasons</a:t>
            </a:r>
          </a:p>
        </p:txBody>
      </p:sp>
      <p:cxnSp>
        <p:nvCxnSpPr>
          <p:cNvPr id="7" name="Straight Connector 6"/>
          <p:cNvCxnSpPr>
            <a:cxnSpLocks/>
          </p:cNvCxnSpPr>
          <p:nvPr/>
        </p:nvCxnSpPr>
        <p:spPr>
          <a:xfrm>
            <a:off x="534416" y="2129029"/>
            <a:ext cx="10887456" cy="0"/>
          </a:xfrm>
          <a:prstGeom prst="line">
            <a:avLst/>
          </a:prstGeom>
          <a:ln>
            <a:solidFill>
              <a:srgbClr val="0E99C0"/>
            </a:solidFill>
          </a:ln>
          <a:effectLst/>
        </p:spPr>
        <p:style>
          <a:lnRef idx="2">
            <a:schemeClr val="accent1"/>
          </a:lnRef>
          <a:fillRef idx="0">
            <a:schemeClr val="accent1"/>
          </a:fillRef>
          <a:effectRef idx="1">
            <a:schemeClr val="accent1"/>
          </a:effectRef>
          <a:fontRef idx="minor">
            <a:schemeClr val="tx1"/>
          </a:fontRef>
        </p:style>
      </p:cxnSp>
      <p:sp>
        <p:nvSpPr>
          <p:cNvPr id="6" name="Text Placeholder 2">
            <a:extLst>
              <a:ext uri="{FF2B5EF4-FFF2-40B4-BE49-F238E27FC236}">
                <a16:creationId xmlns:a16="http://schemas.microsoft.com/office/drawing/2014/main" id="{83DAFD52-ABC9-4F78-8D65-F469753CDEA1}"/>
              </a:ext>
            </a:extLst>
          </p:cNvPr>
          <p:cNvSpPr>
            <a:spLocks noGrp="1"/>
          </p:cNvSpPr>
          <p:nvPr>
            <p:ph type="body" sz="quarter" idx="10"/>
          </p:nvPr>
        </p:nvSpPr>
        <p:spPr>
          <a:xfrm>
            <a:off x="471424" y="2304287"/>
            <a:ext cx="10535666" cy="4347969"/>
          </a:xfrm>
        </p:spPr>
        <p:txBody>
          <a:bodyPr>
            <a:normAutofit fontScale="70000" lnSpcReduction="20000"/>
          </a:bodyPr>
          <a:lstStyle>
            <a:lvl1pPr>
              <a:defRPr>
                <a:solidFill>
                  <a:schemeClr val="tx1"/>
                </a:solidFill>
              </a:defRPr>
            </a:lvl1pPr>
            <a:lvl2pPr>
              <a:defRPr>
                <a:solidFill>
                  <a:schemeClr val="tx1"/>
                </a:solidFill>
              </a:defRPr>
            </a:lvl2pPr>
            <a:lvl3pPr>
              <a:defRPr baseline="0">
                <a:solidFill>
                  <a:schemeClr val="tx1"/>
                </a:solidFill>
              </a:defRPr>
            </a:lvl3pPr>
            <a:lvl4pPr>
              <a:defRPr>
                <a:solidFill>
                  <a:schemeClr val="tx1"/>
                </a:solidFill>
              </a:defRPr>
            </a:lvl4pPr>
            <a:lvl5pPr marL="1828800" indent="0">
              <a:buFont typeface="Arial" pitchFamily="34" charset="0"/>
              <a:buNone/>
              <a:defRPr baseline="0">
                <a:solidFill>
                  <a:schemeClr val="tx1"/>
                </a:solidFill>
              </a:defRPr>
            </a:lvl5pPr>
          </a:lstStyle>
          <a:p>
            <a:pPr lvl="0"/>
            <a:r>
              <a:rPr lang="en-US" sz="2400" dirty="0">
                <a:solidFill>
                  <a:srgbClr val="000000"/>
                </a:solidFill>
                <a:latin typeface="Arial" panose="020B0604020202020204" pitchFamily="34" charset="0"/>
                <a:cs typeface="Arial" panose="020B0604020202020204" pitchFamily="34" charset="0"/>
              </a:rPr>
              <a:t>SOC provided similar level/type of support; the CM intervention was not distinct enough from SOC</a:t>
            </a:r>
            <a:endParaRPr lang="en-US" sz="2400" strike="sngStrike" dirty="0">
              <a:solidFill>
                <a:srgbClr val="000000"/>
              </a:solidFill>
              <a:latin typeface="Arial" panose="020B0604020202020204" pitchFamily="34" charset="0"/>
              <a:cs typeface="Arial" panose="020B0604020202020204" pitchFamily="34" charset="0"/>
            </a:endParaRPr>
          </a:p>
          <a:p>
            <a:pPr lvl="0"/>
            <a:endParaRPr lang="en-US" sz="2400" dirty="0">
              <a:solidFill>
                <a:srgbClr val="000000"/>
              </a:solidFill>
              <a:latin typeface="Arial" panose="020B0604020202020204" pitchFamily="34" charset="0"/>
              <a:cs typeface="Arial" panose="020B0604020202020204" pitchFamily="34" charset="0"/>
            </a:endParaRPr>
          </a:p>
          <a:p>
            <a:pPr lvl="0"/>
            <a:r>
              <a:rPr lang="en-US" sz="2400" dirty="0">
                <a:solidFill>
                  <a:srgbClr val="000000"/>
                </a:solidFill>
                <a:latin typeface="Arial" panose="020B0604020202020204" pitchFamily="34" charset="0"/>
                <a:cs typeface="Arial" panose="020B0604020202020204" pitchFamily="34" charset="0"/>
              </a:rPr>
              <a:t>Participants did not want or perceive a need for the CM intervention </a:t>
            </a:r>
          </a:p>
          <a:p>
            <a:pPr lvl="0"/>
            <a:endParaRPr lang="en-US" sz="2400" dirty="0">
              <a:solidFill>
                <a:srgbClr val="000000"/>
              </a:solidFill>
              <a:latin typeface="Arial" panose="020B0604020202020204" pitchFamily="34" charset="0"/>
              <a:cs typeface="Arial" panose="020B0604020202020204" pitchFamily="34" charset="0"/>
            </a:endParaRPr>
          </a:p>
          <a:p>
            <a:pPr lvl="0"/>
            <a:r>
              <a:rPr lang="en-US" sz="2400" dirty="0">
                <a:solidFill>
                  <a:srgbClr val="000000"/>
                </a:solidFill>
                <a:latin typeface="Arial" panose="020B0604020202020204" pitchFamily="34" charset="0"/>
                <a:cs typeface="Arial" panose="020B0604020202020204" pitchFamily="34" charset="0"/>
              </a:rPr>
              <a:t>There was a gap between the availability of the VL data and the CM sessions</a:t>
            </a:r>
          </a:p>
          <a:p>
            <a:pPr lvl="0"/>
            <a:endParaRPr lang="en-US" sz="2400" dirty="0">
              <a:solidFill>
                <a:srgbClr val="000000"/>
              </a:solidFill>
              <a:latin typeface="Arial" panose="020B0604020202020204" pitchFamily="34" charset="0"/>
              <a:cs typeface="Arial" panose="020B0604020202020204" pitchFamily="34" charset="0"/>
            </a:endParaRPr>
          </a:p>
          <a:p>
            <a:pPr lvl="0"/>
            <a:r>
              <a:rPr lang="en-US" sz="2400" dirty="0">
                <a:solidFill>
                  <a:srgbClr val="000000"/>
                </a:solidFill>
                <a:latin typeface="Arial" panose="020B0604020202020204" pitchFamily="34" charset="0"/>
                <a:cs typeface="Arial" panose="020B0604020202020204" pitchFamily="34" charset="0"/>
              </a:rPr>
              <a:t>More medically-focused counselors are required</a:t>
            </a:r>
          </a:p>
          <a:p>
            <a:pPr marL="0" lvl="0" indent="0">
              <a:buNone/>
            </a:pPr>
            <a:endParaRPr lang="en-US" sz="2400" dirty="0">
              <a:solidFill>
                <a:srgbClr val="000000"/>
              </a:solidFill>
              <a:latin typeface="Arial" panose="020B0604020202020204" pitchFamily="34" charset="0"/>
              <a:cs typeface="Arial" panose="020B0604020202020204" pitchFamily="34" charset="0"/>
            </a:endParaRPr>
          </a:p>
          <a:p>
            <a:pPr lvl="0"/>
            <a:r>
              <a:rPr lang="en-US" sz="2400" dirty="0">
                <a:solidFill>
                  <a:srgbClr val="000000"/>
                </a:solidFill>
                <a:latin typeface="Arial" panose="020B0604020202020204" pitchFamily="34" charset="0"/>
                <a:cs typeface="Arial" panose="020B0604020202020204" pitchFamily="34" charset="0"/>
              </a:rPr>
              <a:t>The CM intervention could not overcome structural barriers (e.g., stigma, racism, insensitive care)</a:t>
            </a:r>
          </a:p>
          <a:p>
            <a:pPr lvl="0"/>
            <a:endParaRPr lang="en-US" sz="2400" dirty="0">
              <a:solidFill>
                <a:srgbClr val="000000"/>
              </a:solidFill>
              <a:latin typeface="Arial" panose="020B0604020202020204" pitchFamily="34" charset="0"/>
              <a:cs typeface="Arial" panose="020B0604020202020204" pitchFamily="34" charset="0"/>
            </a:endParaRPr>
          </a:p>
          <a:p>
            <a:pPr lvl="0"/>
            <a:r>
              <a:rPr lang="en-US" sz="2400" dirty="0">
                <a:solidFill>
                  <a:srgbClr val="000000"/>
                </a:solidFill>
                <a:latin typeface="Arial" panose="020B0604020202020204" pitchFamily="34" charset="0"/>
                <a:cs typeface="Arial" panose="020B0604020202020204" pitchFamily="34" charset="0"/>
              </a:rPr>
              <a:t>The CM intervention was not adequately implemented</a:t>
            </a:r>
          </a:p>
          <a:p>
            <a:pPr lvl="0"/>
            <a:endParaRPr lang="en-US" sz="2400" dirty="0">
              <a:solidFill>
                <a:srgbClr val="000000"/>
              </a:solidFill>
              <a:latin typeface="Arial" panose="020B0604020202020204" pitchFamily="34" charset="0"/>
              <a:cs typeface="Arial" panose="020B0604020202020204" pitchFamily="34" charset="0"/>
            </a:endParaRPr>
          </a:p>
          <a:p>
            <a:pPr lvl="0"/>
            <a:r>
              <a:rPr lang="en-US" sz="2400" dirty="0">
                <a:solidFill>
                  <a:srgbClr val="000000"/>
                </a:solidFill>
                <a:latin typeface="Arial" panose="020B0604020202020204" pitchFamily="34" charset="0"/>
                <a:cs typeface="Arial" panose="020B0604020202020204" pitchFamily="34" charset="0"/>
              </a:rPr>
              <a:t>The CM intervention components were not the right ones, nor sufficient to overcome participant challenges</a:t>
            </a:r>
          </a:p>
          <a:p>
            <a:pPr lvl="0"/>
            <a:endParaRPr lang="en-US" sz="2400" dirty="0">
              <a:solidFill>
                <a:srgbClr val="000000"/>
              </a:solidFill>
              <a:latin typeface="Arial" panose="020B0604020202020204" pitchFamily="34" charset="0"/>
              <a:cs typeface="Arial" panose="020B0604020202020204" pitchFamily="34" charset="0"/>
            </a:endParaRPr>
          </a:p>
          <a:p>
            <a:pPr lvl="0"/>
            <a:r>
              <a:rPr lang="en-US" sz="2400" dirty="0">
                <a:solidFill>
                  <a:srgbClr val="000000"/>
                </a:solidFill>
                <a:latin typeface="Arial" panose="020B0604020202020204" pitchFamily="34" charset="0"/>
                <a:cs typeface="Arial" panose="020B0604020202020204" pitchFamily="34" charset="0"/>
              </a:rPr>
              <a:t>Other reasons</a:t>
            </a:r>
          </a:p>
        </p:txBody>
      </p:sp>
    </p:spTree>
    <p:extLst>
      <p:ext uri="{BB962C8B-B14F-4D97-AF65-F5344CB8AC3E}">
        <p14:creationId xmlns:p14="http://schemas.microsoft.com/office/powerpoint/2010/main" val="343663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32816" y="1184467"/>
            <a:ext cx="10989056" cy="944562"/>
          </a:xfrm>
        </p:spPr>
        <p:txBody>
          <a:bodyPr/>
          <a:lstStyle/>
          <a:p>
            <a:pPr algn="ctr"/>
            <a:r>
              <a:rPr lang="en-US" dirty="0"/>
              <a:t>Key Messages</a:t>
            </a:r>
          </a:p>
        </p:txBody>
      </p:sp>
      <p:cxnSp>
        <p:nvCxnSpPr>
          <p:cNvPr id="7" name="Straight Connector 6"/>
          <p:cNvCxnSpPr>
            <a:cxnSpLocks/>
          </p:cNvCxnSpPr>
          <p:nvPr/>
        </p:nvCxnSpPr>
        <p:spPr>
          <a:xfrm>
            <a:off x="534416" y="2129029"/>
            <a:ext cx="10887456" cy="0"/>
          </a:xfrm>
          <a:prstGeom prst="line">
            <a:avLst/>
          </a:prstGeom>
          <a:ln>
            <a:solidFill>
              <a:srgbClr val="0E99C0"/>
            </a:solidFill>
          </a:ln>
          <a:effectLst/>
        </p:spPr>
        <p:style>
          <a:lnRef idx="2">
            <a:schemeClr val="accent1"/>
          </a:lnRef>
          <a:fillRef idx="0">
            <a:schemeClr val="accent1"/>
          </a:fillRef>
          <a:effectRef idx="1">
            <a:schemeClr val="accent1"/>
          </a:effectRef>
          <a:fontRef idx="minor">
            <a:schemeClr val="tx1"/>
          </a:fontRef>
        </p:style>
      </p:cxnSp>
      <p:sp>
        <p:nvSpPr>
          <p:cNvPr id="6" name="Text Placeholder 2">
            <a:extLst>
              <a:ext uri="{FF2B5EF4-FFF2-40B4-BE49-F238E27FC236}">
                <a16:creationId xmlns:a16="http://schemas.microsoft.com/office/drawing/2014/main" id="{83DAFD52-ABC9-4F78-8D65-F469753CDEA1}"/>
              </a:ext>
            </a:extLst>
          </p:cNvPr>
          <p:cNvSpPr>
            <a:spLocks noGrp="1"/>
          </p:cNvSpPr>
          <p:nvPr>
            <p:ph type="body" sz="quarter" idx="10"/>
          </p:nvPr>
        </p:nvSpPr>
        <p:spPr>
          <a:xfrm>
            <a:off x="471424" y="2304288"/>
            <a:ext cx="10535666" cy="3962400"/>
          </a:xfrm>
        </p:spPr>
        <p:txBody>
          <a:bodyPr>
            <a:normAutofit lnSpcReduction="10000"/>
          </a:bodyPr>
          <a:lstStyle>
            <a:lvl1pPr>
              <a:defRPr>
                <a:solidFill>
                  <a:schemeClr val="tx1"/>
                </a:solidFill>
              </a:defRPr>
            </a:lvl1pPr>
            <a:lvl2pPr>
              <a:defRPr>
                <a:solidFill>
                  <a:schemeClr val="tx1"/>
                </a:solidFill>
              </a:defRPr>
            </a:lvl2pPr>
            <a:lvl3pPr>
              <a:defRPr baseline="0">
                <a:solidFill>
                  <a:schemeClr val="tx1"/>
                </a:solidFill>
              </a:defRPr>
            </a:lvl3pPr>
            <a:lvl4pPr>
              <a:defRPr>
                <a:solidFill>
                  <a:schemeClr val="tx1"/>
                </a:solidFill>
              </a:defRPr>
            </a:lvl4pPr>
            <a:lvl5pPr marL="1828800" indent="0">
              <a:buFont typeface="Arial" pitchFamily="34" charset="0"/>
              <a:buNone/>
              <a:defRPr baseline="0">
                <a:solidFill>
                  <a:schemeClr val="tx1"/>
                </a:solidFill>
              </a:defRPr>
            </a:lvl5pPr>
          </a:lstStyle>
          <a:p>
            <a:pPr lvl="0"/>
            <a:r>
              <a:rPr lang="en-US" dirty="0"/>
              <a:t>Both DC-RDS and DR worked to find the target population</a:t>
            </a:r>
          </a:p>
          <a:p>
            <a:pPr lvl="1"/>
            <a:r>
              <a:rPr lang="en-US" dirty="0"/>
              <a:t>~1300 MSM, mostly Black, poor and educated</a:t>
            </a:r>
          </a:p>
          <a:p>
            <a:pPr lvl="0"/>
            <a:r>
              <a:rPr lang="en-US" dirty="0"/>
              <a:t>Most were HIV positive (69%) and virally suppressed (78%)</a:t>
            </a:r>
          </a:p>
          <a:p>
            <a:pPr lvl="1"/>
            <a:r>
              <a:rPr lang="en-US" dirty="0"/>
              <a:t>Most knew they were positive and successfully engaged in care</a:t>
            </a:r>
          </a:p>
          <a:p>
            <a:r>
              <a:rPr lang="en-US" dirty="0"/>
              <a:t>12% were HIV positive, but unsuppressed</a:t>
            </a:r>
          </a:p>
          <a:p>
            <a:pPr lvl="1"/>
            <a:r>
              <a:rPr lang="en-US" dirty="0"/>
              <a:t>Almost all (94%) were willing to enroll (re-engage in care)</a:t>
            </a:r>
          </a:p>
          <a:p>
            <a:pPr lvl="1"/>
            <a:r>
              <a:rPr lang="en-US" dirty="0"/>
              <a:t>The vast majority (89%) already knew their HIV+ status</a:t>
            </a:r>
          </a:p>
          <a:p>
            <a:r>
              <a:rPr lang="en-US" dirty="0"/>
              <a:t>Despite access to health care, there were high levels of HCV and syphilis</a:t>
            </a:r>
          </a:p>
          <a:p>
            <a:pPr lvl="2"/>
            <a:endParaRPr lang="en-US" dirty="0"/>
          </a:p>
        </p:txBody>
      </p:sp>
    </p:spTree>
    <p:extLst>
      <p:ext uri="{BB962C8B-B14F-4D97-AF65-F5344CB8AC3E}">
        <p14:creationId xmlns:p14="http://schemas.microsoft.com/office/powerpoint/2010/main" val="1680672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32816" y="1184467"/>
            <a:ext cx="10989056" cy="944562"/>
          </a:xfrm>
        </p:spPr>
        <p:txBody>
          <a:bodyPr/>
          <a:lstStyle/>
          <a:p>
            <a:pPr algn="ctr"/>
            <a:r>
              <a:rPr lang="en-US" dirty="0"/>
              <a:t>Key Messages</a:t>
            </a:r>
          </a:p>
        </p:txBody>
      </p:sp>
      <p:cxnSp>
        <p:nvCxnSpPr>
          <p:cNvPr id="7" name="Straight Connector 6"/>
          <p:cNvCxnSpPr>
            <a:cxnSpLocks/>
          </p:cNvCxnSpPr>
          <p:nvPr/>
        </p:nvCxnSpPr>
        <p:spPr>
          <a:xfrm>
            <a:off x="534416" y="2129029"/>
            <a:ext cx="10887456" cy="0"/>
          </a:xfrm>
          <a:prstGeom prst="line">
            <a:avLst/>
          </a:prstGeom>
          <a:ln>
            <a:solidFill>
              <a:srgbClr val="0E99C0"/>
            </a:solidFill>
          </a:ln>
          <a:effectLst/>
        </p:spPr>
        <p:style>
          <a:lnRef idx="2">
            <a:schemeClr val="accent1"/>
          </a:lnRef>
          <a:fillRef idx="0">
            <a:schemeClr val="accent1"/>
          </a:fillRef>
          <a:effectRef idx="1">
            <a:schemeClr val="accent1"/>
          </a:effectRef>
          <a:fontRef idx="minor">
            <a:schemeClr val="tx1"/>
          </a:fontRef>
        </p:style>
      </p:cxnSp>
      <p:sp>
        <p:nvSpPr>
          <p:cNvPr id="6" name="Text Placeholder 2">
            <a:extLst>
              <a:ext uri="{FF2B5EF4-FFF2-40B4-BE49-F238E27FC236}">
                <a16:creationId xmlns:a16="http://schemas.microsoft.com/office/drawing/2014/main" id="{83DAFD52-ABC9-4F78-8D65-F469753CDEA1}"/>
              </a:ext>
            </a:extLst>
          </p:cNvPr>
          <p:cNvSpPr>
            <a:spLocks noGrp="1"/>
          </p:cNvSpPr>
          <p:nvPr>
            <p:ph type="body" sz="quarter" idx="10"/>
          </p:nvPr>
        </p:nvSpPr>
        <p:spPr>
          <a:xfrm>
            <a:off x="471424" y="2304288"/>
            <a:ext cx="10535666" cy="3962400"/>
          </a:xfrm>
        </p:spPr>
        <p:txBody>
          <a:bodyPr>
            <a:normAutofit fontScale="70000" lnSpcReduction="20000"/>
          </a:bodyPr>
          <a:lstStyle>
            <a:lvl1pPr>
              <a:defRPr>
                <a:solidFill>
                  <a:schemeClr val="tx1"/>
                </a:solidFill>
              </a:defRPr>
            </a:lvl1pPr>
            <a:lvl2pPr>
              <a:defRPr>
                <a:solidFill>
                  <a:schemeClr val="tx1"/>
                </a:solidFill>
              </a:defRPr>
            </a:lvl2pPr>
            <a:lvl3pPr>
              <a:defRPr baseline="0">
                <a:solidFill>
                  <a:schemeClr val="tx1"/>
                </a:solidFill>
              </a:defRPr>
            </a:lvl3pPr>
            <a:lvl4pPr>
              <a:defRPr>
                <a:solidFill>
                  <a:schemeClr val="tx1"/>
                </a:solidFill>
              </a:defRPr>
            </a:lvl4pPr>
            <a:lvl5pPr marL="1828800" indent="0">
              <a:buFont typeface="Arial" pitchFamily="34" charset="0"/>
              <a:buNone/>
              <a:defRPr baseline="0">
                <a:solidFill>
                  <a:schemeClr val="tx1"/>
                </a:solidFill>
              </a:defRPr>
            </a:lvl5pPr>
          </a:lstStyle>
          <a:p>
            <a:pPr lvl="0"/>
            <a:r>
              <a:rPr lang="en-US" dirty="0">
                <a:solidFill>
                  <a:srgbClr val="000000"/>
                </a:solidFill>
                <a:latin typeface="ArialMT"/>
              </a:rPr>
              <a:t>MSM living with HIV, but out of care, are willing to re-engage when reached, with nearly half achieving and maintaining viral suppression at 12 months. </a:t>
            </a:r>
          </a:p>
          <a:p>
            <a:pPr lvl="0"/>
            <a:endParaRPr lang="en-US" dirty="0">
              <a:solidFill>
                <a:srgbClr val="000000"/>
              </a:solidFill>
              <a:latin typeface="ArialMT"/>
            </a:endParaRPr>
          </a:p>
          <a:p>
            <a:pPr lvl="0"/>
            <a:r>
              <a:rPr lang="en-US" dirty="0">
                <a:solidFill>
                  <a:srgbClr val="000000"/>
                </a:solidFill>
                <a:latin typeface="ArialMT"/>
              </a:rPr>
              <a:t>Viral suppression was incremental over the course of the 12 month observation period.</a:t>
            </a:r>
          </a:p>
          <a:p>
            <a:pPr lvl="0"/>
            <a:endParaRPr lang="en-US" dirty="0">
              <a:solidFill>
                <a:srgbClr val="000000"/>
              </a:solidFill>
              <a:latin typeface="ArialMT"/>
            </a:endParaRPr>
          </a:p>
          <a:p>
            <a:pPr lvl="0"/>
            <a:r>
              <a:rPr lang="en-US" dirty="0">
                <a:solidFill>
                  <a:srgbClr val="000000"/>
                </a:solidFill>
                <a:latin typeface="ArialMT"/>
              </a:rPr>
              <a:t>The CM intervention did not, however, enhance viral suppression (compared to SOC).</a:t>
            </a:r>
          </a:p>
          <a:p>
            <a:pPr lvl="0"/>
            <a:endParaRPr lang="en-US" dirty="0">
              <a:solidFill>
                <a:srgbClr val="000000"/>
              </a:solidFill>
              <a:latin typeface="ArialMT"/>
            </a:endParaRPr>
          </a:p>
          <a:p>
            <a:pPr lvl="0"/>
            <a:r>
              <a:rPr lang="en-US" dirty="0">
                <a:solidFill>
                  <a:srgbClr val="000000"/>
                </a:solidFill>
                <a:latin typeface="ArialMT"/>
              </a:rPr>
              <a:t>Half of the men, overall, were not virally suppressed at 12 months.</a:t>
            </a:r>
          </a:p>
          <a:p>
            <a:pPr lvl="0"/>
            <a:endParaRPr lang="en-US" dirty="0"/>
          </a:p>
          <a:p>
            <a:pPr lvl="0"/>
            <a:r>
              <a:rPr lang="en-US" dirty="0"/>
              <a:t>Greater investment for more intensive interventions is likely needed to address the multiple societal and behavioral challenges among disenfranchised MSM in the US.</a:t>
            </a:r>
          </a:p>
        </p:txBody>
      </p:sp>
    </p:spTree>
    <p:extLst>
      <p:ext uri="{BB962C8B-B14F-4D97-AF65-F5344CB8AC3E}">
        <p14:creationId xmlns:p14="http://schemas.microsoft.com/office/powerpoint/2010/main" val="36422413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5B1266D-2D24-704C-92A4-87D864F406C1}"/>
              </a:ext>
            </a:extLst>
          </p:cNvPr>
          <p:cNvSpPr>
            <a:spLocks noGrp="1"/>
          </p:cNvSpPr>
          <p:nvPr>
            <p:ph type="body" sz="quarter" idx="10"/>
          </p:nvPr>
        </p:nvSpPr>
        <p:spPr>
          <a:xfrm>
            <a:off x="297359" y="1962559"/>
            <a:ext cx="11563207" cy="2112291"/>
          </a:xfrm>
        </p:spPr>
        <p:txBody>
          <a:bodyPr>
            <a:normAutofit fontScale="92500" lnSpcReduction="10000"/>
          </a:bodyPr>
          <a:lstStyle/>
          <a:p>
            <a:pPr>
              <a:lnSpc>
                <a:spcPct val="110000"/>
              </a:lnSpc>
              <a:spcBef>
                <a:spcPts val="0"/>
              </a:spcBef>
              <a:spcAft>
                <a:spcPts val="1200"/>
              </a:spcAft>
            </a:pPr>
            <a:r>
              <a:rPr lang="en-US" sz="1600" b="1" dirty="0"/>
              <a:t>Abstract Co-Authors: </a:t>
            </a:r>
            <a:r>
              <a:rPr lang="en-US" sz="1600" b="1" i="1" u="sng" dirty="0"/>
              <a:t>R.H. Remien</a:t>
            </a:r>
            <a:r>
              <a:rPr lang="en-US" sz="1600" dirty="0"/>
              <a:t>, T. Gamble, J.E. Farley, Z. Wang, C. del Rio, D.S. </a:t>
            </a:r>
            <a:r>
              <a:rPr lang="en-US" sz="1600" dirty="0" err="1"/>
              <a:t>Batey</a:t>
            </a:r>
            <a:r>
              <a:rPr lang="en-US" sz="1600" dirty="0"/>
              <a:t>, K.H. Mayer, C. Foster, J. Glorioso, W. Graves, K.J. King, S. Shurbaji, I.C. </a:t>
            </a:r>
            <a:r>
              <a:rPr lang="en-US" sz="1600" dirty="0" err="1"/>
              <a:t>Balán</a:t>
            </a:r>
            <a:r>
              <a:rPr lang="en-US" sz="1600" dirty="0"/>
              <a:t>, L. McKinstry, V. Cummings, S.H. Eshleman, M. Stirratt, A. Adeyeye, J.P. Hughes and C. Beyrer for the HPTN 078 study team</a:t>
            </a:r>
          </a:p>
          <a:p>
            <a:pPr>
              <a:lnSpc>
                <a:spcPct val="110000"/>
              </a:lnSpc>
              <a:spcBef>
                <a:spcPts val="0"/>
              </a:spcBef>
              <a:spcAft>
                <a:spcPts val="1200"/>
              </a:spcAft>
            </a:pPr>
            <a:r>
              <a:rPr lang="en-US" sz="1600" b="1" dirty="0"/>
              <a:t>Site Investigators of Record: </a:t>
            </a:r>
            <a:r>
              <a:rPr lang="en-US" sz="1600" dirty="0"/>
              <a:t>J.E. Farley, C. del Rio, K.H. Mayer and M. Mugavero</a:t>
            </a:r>
          </a:p>
          <a:p>
            <a:pPr>
              <a:lnSpc>
                <a:spcPct val="110000"/>
              </a:lnSpc>
              <a:spcBef>
                <a:spcPts val="0"/>
              </a:spcBef>
              <a:spcAft>
                <a:spcPts val="1200"/>
              </a:spcAft>
            </a:pPr>
            <a:r>
              <a:rPr lang="en-US" sz="1600" b="1" dirty="0"/>
              <a:t>Site Case Managers: </a:t>
            </a:r>
            <a:r>
              <a:rPr lang="en-US" sz="1600" dirty="0"/>
              <a:t>C. Foster, J. Glorioso, T. Wilson, W. Graves, K.J. King, S. Shurbaji, and K. Lowensen</a:t>
            </a:r>
          </a:p>
          <a:p>
            <a:pPr>
              <a:lnSpc>
                <a:spcPct val="110000"/>
              </a:lnSpc>
              <a:spcBef>
                <a:spcPts val="0"/>
              </a:spcBef>
              <a:spcAft>
                <a:spcPts val="1200"/>
              </a:spcAft>
            </a:pPr>
            <a:r>
              <a:rPr lang="en-US" sz="1600" b="1" dirty="0"/>
              <a:t>Study Participants</a:t>
            </a:r>
          </a:p>
          <a:p>
            <a:endParaRPr lang="en-US" sz="1700" dirty="0"/>
          </a:p>
        </p:txBody>
      </p:sp>
      <p:sp>
        <p:nvSpPr>
          <p:cNvPr id="3" name="Title 2">
            <a:extLst>
              <a:ext uri="{FF2B5EF4-FFF2-40B4-BE49-F238E27FC236}">
                <a16:creationId xmlns:a16="http://schemas.microsoft.com/office/drawing/2014/main" id="{B0BE5F7D-08AF-EA44-95FF-8CCFA01DF218}"/>
              </a:ext>
            </a:extLst>
          </p:cNvPr>
          <p:cNvSpPr>
            <a:spLocks noGrp="1"/>
          </p:cNvSpPr>
          <p:nvPr>
            <p:ph type="title"/>
          </p:nvPr>
        </p:nvSpPr>
        <p:spPr/>
        <p:txBody>
          <a:bodyPr/>
          <a:lstStyle/>
          <a:p>
            <a:pPr algn="ctr"/>
            <a:r>
              <a:rPr lang="en-US" dirty="0"/>
              <a:t>Acknowledgements</a:t>
            </a:r>
          </a:p>
        </p:txBody>
      </p:sp>
      <p:sp>
        <p:nvSpPr>
          <p:cNvPr id="4" name="Text Placeholder 1">
            <a:extLst>
              <a:ext uri="{FF2B5EF4-FFF2-40B4-BE49-F238E27FC236}">
                <a16:creationId xmlns:a16="http://schemas.microsoft.com/office/drawing/2014/main" id="{B81699C6-B731-42AE-A2D1-D5399A8C897E}"/>
              </a:ext>
            </a:extLst>
          </p:cNvPr>
          <p:cNvSpPr>
            <a:spLocks noGrp="1"/>
          </p:cNvSpPr>
          <p:nvPr/>
        </p:nvSpPr>
        <p:spPr>
          <a:xfrm>
            <a:off x="2540000" y="1934036"/>
            <a:ext cx="7112000" cy="29899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000" b="0" kern="1200" baseline="0">
                <a:solidFill>
                  <a:schemeClr val="tx1"/>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2400" b="0" kern="1200">
                <a:solidFill>
                  <a:schemeClr val="tx1"/>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2200" b="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2000" b="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2000" b="0" kern="1200">
                <a:solidFill>
                  <a:schemeClr val="tx1"/>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a:p>
        </p:txBody>
      </p:sp>
      <p:pic>
        <p:nvPicPr>
          <p:cNvPr id="1026" name="Picture 2" descr="Image result for fenway institute">
            <a:hlinkClick r:id="rId2"/>
            <a:extLst>
              <a:ext uri="{FF2B5EF4-FFF2-40B4-BE49-F238E27FC236}">
                <a16:creationId xmlns:a16="http://schemas.microsoft.com/office/drawing/2014/main" id="{C3759F70-A4E9-4ACA-8416-9D71D98C11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55408" y="4280524"/>
            <a:ext cx="1235223" cy="11430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439C20E4-CEE7-41B8-83CF-A434D01E95A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05733" y="4287051"/>
            <a:ext cx="1143000" cy="1143000"/>
          </a:xfrm>
          <a:prstGeom prst="rect">
            <a:avLst/>
          </a:prstGeom>
        </p:spPr>
      </p:pic>
      <p:sp>
        <p:nvSpPr>
          <p:cNvPr id="9" name="Rectangle 8">
            <a:extLst>
              <a:ext uri="{FF2B5EF4-FFF2-40B4-BE49-F238E27FC236}">
                <a16:creationId xmlns:a16="http://schemas.microsoft.com/office/drawing/2014/main" id="{FCF65763-E195-48E3-BDAF-DAAFC63376FB}"/>
              </a:ext>
            </a:extLst>
          </p:cNvPr>
          <p:cNvSpPr/>
          <p:nvPr/>
        </p:nvSpPr>
        <p:spPr>
          <a:xfrm>
            <a:off x="264849" y="5929611"/>
            <a:ext cx="11435426" cy="742383"/>
          </a:xfrm>
          <a:prstGeom prst="rect">
            <a:avLst/>
          </a:prstGeom>
        </p:spPr>
        <p:txBody>
          <a:bodyPr wrap="square">
            <a:spAutoFit/>
          </a:bodyPr>
          <a:lstStyle/>
          <a:p>
            <a:pPr algn="ctr">
              <a:lnSpc>
                <a:spcPct val="120000"/>
              </a:lnSpc>
            </a:pPr>
            <a:r>
              <a:rPr lang="en-US" sz="1200" i="1" dirty="0"/>
              <a:t>The HIV Prevention Trials Network is funded by the National Institute of Allergy and Infectious Diseases (UM1AI068619, UM1AI068613, UM1AI1068617), with co-funding from the National Institute of Mental Health, and the National Institute on Drug Abuse, all components of the U.S. National Institutes of Health. The work presented here was funded by NIH grants UM1AI068619, UM1AI068613 and UM1AI1068617. </a:t>
            </a:r>
          </a:p>
        </p:txBody>
      </p:sp>
      <p:pic>
        <p:nvPicPr>
          <p:cNvPr id="13" name="Picture 12">
            <a:extLst>
              <a:ext uri="{FF2B5EF4-FFF2-40B4-BE49-F238E27FC236}">
                <a16:creationId xmlns:a16="http://schemas.microsoft.com/office/drawing/2014/main" id="{314C3ABC-9BE0-4C36-8974-07DBA9A10B5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36370" y="4280524"/>
            <a:ext cx="1003935" cy="1143000"/>
          </a:xfrm>
          <a:prstGeom prst="rect">
            <a:avLst/>
          </a:prstGeom>
        </p:spPr>
      </p:pic>
      <p:pic>
        <p:nvPicPr>
          <p:cNvPr id="16" name="Picture 15">
            <a:extLst>
              <a:ext uri="{FF2B5EF4-FFF2-40B4-BE49-F238E27FC236}">
                <a16:creationId xmlns:a16="http://schemas.microsoft.com/office/drawing/2014/main" id="{7B9AA27F-5A29-4066-B754-553C95D920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543267" y="4280524"/>
            <a:ext cx="1778000" cy="1143000"/>
          </a:xfrm>
          <a:prstGeom prst="rect">
            <a:avLst/>
          </a:prstGeom>
        </p:spPr>
      </p:pic>
    </p:spTree>
    <p:extLst>
      <p:ext uri="{BB962C8B-B14F-4D97-AF65-F5344CB8AC3E}">
        <p14:creationId xmlns:p14="http://schemas.microsoft.com/office/powerpoint/2010/main" val="842016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ounded Rectangle 41"/>
          <p:cNvSpPr/>
          <p:nvPr/>
        </p:nvSpPr>
        <p:spPr>
          <a:xfrm>
            <a:off x="7899399" y="3640667"/>
            <a:ext cx="3230010" cy="905933"/>
          </a:xfrm>
          <a:prstGeom prst="roundRect">
            <a:avLst/>
          </a:prstGeom>
          <a:solidFill>
            <a:srgbClr val="A5B324"/>
          </a:solidFill>
          <a:ln>
            <a:solidFill>
              <a:srgbClr val="A5B324"/>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defRPr/>
            </a:pPr>
            <a:endParaRPr lang="en-US">
              <a:solidFill>
                <a:prstClr val="white"/>
              </a:solidFill>
              <a:latin typeface="Calibri"/>
            </a:endParaRPr>
          </a:p>
        </p:txBody>
      </p:sp>
      <p:sp>
        <p:nvSpPr>
          <p:cNvPr id="41" name="Rounded Rectangle 40"/>
          <p:cNvSpPr/>
          <p:nvPr/>
        </p:nvSpPr>
        <p:spPr>
          <a:xfrm>
            <a:off x="7899399" y="5105401"/>
            <a:ext cx="3230009" cy="905933"/>
          </a:xfrm>
          <a:prstGeom prst="roundRect">
            <a:avLst/>
          </a:prstGeom>
          <a:solidFill>
            <a:srgbClr val="BE6722"/>
          </a:solidFill>
          <a:ln>
            <a:solidFill>
              <a:schemeClr val="bg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defRPr/>
            </a:pPr>
            <a:endParaRPr lang="en-US">
              <a:solidFill>
                <a:prstClr val="white"/>
              </a:solidFill>
              <a:latin typeface="Calibri"/>
            </a:endParaRPr>
          </a:p>
        </p:txBody>
      </p:sp>
      <p:graphicFrame>
        <p:nvGraphicFramePr>
          <p:cNvPr id="6" name="Table 5"/>
          <p:cNvGraphicFramePr>
            <a:graphicFrameLocks noGrp="1"/>
          </p:cNvGraphicFramePr>
          <p:nvPr>
            <p:extLst>
              <p:ext uri="{D42A27DB-BD31-4B8C-83A1-F6EECF244321}">
                <p14:modId xmlns:p14="http://schemas.microsoft.com/office/powerpoint/2010/main" val="2027446346"/>
              </p:ext>
            </p:extLst>
          </p:nvPr>
        </p:nvGraphicFramePr>
        <p:xfrm>
          <a:off x="1119891" y="1264897"/>
          <a:ext cx="4557820" cy="1802320"/>
        </p:xfrm>
        <a:graphic>
          <a:graphicData uri="http://schemas.openxmlformats.org/drawingml/2006/table">
            <a:tbl>
              <a:tblPr firstRow="1" bandRow="1">
                <a:tableStyleId>{5C22544A-7EE6-4342-B048-85BDC9FD1C3A}</a:tableStyleId>
              </a:tblPr>
              <a:tblGrid>
                <a:gridCol w="2278910">
                  <a:extLst>
                    <a:ext uri="{9D8B030D-6E8A-4147-A177-3AD203B41FA5}">
                      <a16:colId xmlns:a16="http://schemas.microsoft.com/office/drawing/2014/main" val="20000"/>
                    </a:ext>
                  </a:extLst>
                </a:gridCol>
                <a:gridCol w="2278910">
                  <a:extLst>
                    <a:ext uri="{9D8B030D-6E8A-4147-A177-3AD203B41FA5}">
                      <a16:colId xmlns:a16="http://schemas.microsoft.com/office/drawing/2014/main" val="20001"/>
                    </a:ext>
                  </a:extLst>
                </a:gridCol>
              </a:tblGrid>
              <a:tr h="346263">
                <a:tc>
                  <a:txBody>
                    <a:bodyPr/>
                    <a:lstStyle/>
                    <a:p>
                      <a:pPr algn="ctr"/>
                      <a:r>
                        <a:rPr lang="en-US" sz="1400" b="1" dirty="0"/>
                        <a:t>Screened </a:t>
                      </a:r>
                    </a:p>
                    <a:p>
                      <a:pPr algn="ctr"/>
                      <a:r>
                        <a:rPr lang="en-US" sz="1400" b="1" dirty="0"/>
                        <a:t>population</a:t>
                      </a:r>
                    </a:p>
                  </a:txBody>
                  <a:tcPr>
                    <a:solidFill>
                      <a:srgbClr val="1E344B"/>
                    </a:solidFill>
                  </a:tcPr>
                </a:tc>
                <a:tc>
                  <a:txBody>
                    <a:bodyPr/>
                    <a:lstStyle/>
                    <a:p>
                      <a:pPr algn="ctr"/>
                      <a:r>
                        <a:rPr lang="en-US" sz="1400" b="1" dirty="0"/>
                        <a:t>Enrolled</a:t>
                      </a:r>
                    </a:p>
                    <a:p>
                      <a:pPr algn="ctr"/>
                      <a:r>
                        <a:rPr lang="en-US" sz="1400" b="1" dirty="0"/>
                        <a:t>participants</a:t>
                      </a:r>
                    </a:p>
                  </a:txBody>
                  <a:tcPr anchor="ctr">
                    <a:solidFill>
                      <a:srgbClr val="1E344B"/>
                    </a:solidFill>
                  </a:tcPr>
                </a:tc>
                <a:extLst>
                  <a:ext uri="{0D108BD9-81ED-4DB2-BD59-A6C34878D82A}">
                    <a16:rowId xmlns:a16="http://schemas.microsoft.com/office/drawing/2014/main" val="10000"/>
                  </a:ext>
                </a:extLst>
              </a:tr>
              <a:tr h="383000">
                <a:tc>
                  <a:txBody>
                    <a:bodyPr/>
                    <a:lstStyle/>
                    <a:p>
                      <a:pPr algn="ctr"/>
                      <a:r>
                        <a:rPr lang="en-US" sz="1400" b="1" dirty="0"/>
                        <a:t>1305</a:t>
                      </a:r>
                    </a:p>
                  </a:txBody>
                  <a:tcPr anchor="ctr">
                    <a:solidFill>
                      <a:schemeClr val="bg1">
                        <a:lumMod val="85000"/>
                      </a:schemeClr>
                    </a:solidFill>
                  </a:tcPr>
                </a:tc>
                <a:tc>
                  <a:txBody>
                    <a:bodyPr/>
                    <a:lstStyle/>
                    <a:p>
                      <a:pPr algn="ctr"/>
                      <a:r>
                        <a:rPr lang="en-US" sz="1400" b="1" dirty="0"/>
                        <a:t>144</a:t>
                      </a:r>
                    </a:p>
                  </a:txBody>
                  <a:tcPr anchor="ctr">
                    <a:solidFill>
                      <a:schemeClr val="bg1">
                        <a:lumMod val="85000"/>
                      </a:schemeClr>
                    </a:solidFill>
                  </a:tcPr>
                </a:tc>
                <a:extLst>
                  <a:ext uri="{0D108BD9-81ED-4DB2-BD59-A6C34878D82A}">
                    <a16:rowId xmlns:a16="http://schemas.microsoft.com/office/drawing/2014/main" val="10001"/>
                  </a:ext>
                </a:extLst>
              </a:tr>
              <a:tr h="383000">
                <a:tc>
                  <a:txBody>
                    <a:bodyPr/>
                    <a:lstStyle/>
                    <a:p>
                      <a:pPr algn="ctr"/>
                      <a:r>
                        <a:rPr lang="en-US" sz="1400" b="1" dirty="0"/>
                        <a:t>MSM and TGW</a:t>
                      </a:r>
                      <a:r>
                        <a:rPr lang="en-US" sz="1400" b="1" baseline="0" dirty="0"/>
                        <a:t> &gt;= 16 </a:t>
                      </a:r>
                      <a:r>
                        <a:rPr lang="en-US" sz="1400" b="1" baseline="0" dirty="0" err="1"/>
                        <a:t>yo</a:t>
                      </a:r>
                      <a:endParaRPr lang="en-US" sz="1400" b="1" dirty="0"/>
                    </a:p>
                  </a:txBody>
                  <a:tcPr anchor="ctr">
                    <a:solidFill>
                      <a:schemeClr val="bg1">
                        <a:lumMod val="85000"/>
                      </a:schemeClr>
                    </a:solidFill>
                  </a:tcPr>
                </a:tc>
                <a:tc>
                  <a:txBody>
                    <a:bodyPr/>
                    <a:lstStyle/>
                    <a:p>
                      <a:pPr algn="ctr"/>
                      <a:r>
                        <a:rPr lang="en-US" sz="1400" b="1" dirty="0"/>
                        <a:t>MSM and TGW</a:t>
                      </a:r>
                      <a:endParaRPr lang="en-US" sz="1400" b="1" baseline="0" dirty="0"/>
                    </a:p>
                    <a:p>
                      <a:pPr algn="ctr"/>
                      <a:r>
                        <a:rPr lang="en-US" sz="1400" b="1" baseline="0" dirty="0"/>
                        <a:t>HIV</a:t>
                      </a:r>
                      <a:r>
                        <a:rPr lang="en-US" sz="1400" b="1" dirty="0"/>
                        <a:t>+,</a:t>
                      </a:r>
                      <a:r>
                        <a:rPr lang="en-US" sz="1400" b="1" baseline="0" dirty="0"/>
                        <a:t> </a:t>
                      </a:r>
                      <a:r>
                        <a:rPr lang="en-US" sz="1400" b="1" dirty="0"/>
                        <a:t>Unsuppressed</a:t>
                      </a:r>
                    </a:p>
                  </a:txBody>
                  <a:tcPr anchor="ctr">
                    <a:solidFill>
                      <a:schemeClr val="bg1">
                        <a:lumMod val="85000"/>
                      </a:schemeClr>
                    </a:solidFill>
                  </a:tcPr>
                </a:tc>
                <a:extLst>
                  <a:ext uri="{0D108BD9-81ED-4DB2-BD59-A6C34878D82A}">
                    <a16:rowId xmlns:a16="http://schemas.microsoft.com/office/drawing/2014/main" val="10002"/>
                  </a:ext>
                </a:extLst>
              </a:tr>
              <a:tr h="383000">
                <a:tc gridSpan="2">
                  <a:txBody>
                    <a:bodyPr/>
                    <a:lstStyle/>
                    <a:p>
                      <a:pPr algn="ctr">
                        <a:tabLst>
                          <a:tab pos="1376363" algn="l"/>
                        </a:tabLst>
                      </a:pPr>
                      <a:r>
                        <a:rPr lang="en-US" sz="1400" b="1" dirty="0">
                          <a:solidFill>
                            <a:schemeClr val="bg1"/>
                          </a:solidFill>
                        </a:rPr>
                        <a:t>Study Duration:</a:t>
                      </a:r>
                      <a:r>
                        <a:rPr lang="en-US" sz="1400" b="1" baseline="0" dirty="0">
                          <a:solidFill>
                            <a:schemeClr val="bg1"/>
                          </a:solidFill>
                        </a:rPr>
                        <a:t>  12</a:t>
                      </a:r>
                      <a:r>
                        <a:rPr lang="en-US" sz="1400" b="1" dirty="0">
                          <a:solidFill>
                            <a:schemeClr val="bg1"/>
                          </a:solidFill>
                        </a:rPr>
                        <a:t> Month Follow-up</a:t>
                      </a:r>
                    </a:p>
                  </a:txBody>
                  <a:tcPr>
                    <a:solidFill>
                      <a:srgbClr val="1E344B"/>
                    </a:solidFill>
                  </a:tcPr>
                </a:tc>
                <a:tc hMerge="1">
                  <a:txBody>
                    <a:bodyPr/>
                    <a:lstStyle/>
                    <a:p>
                      <a:pPr algn="ctr"/>
                      <a:endParaRPr lang="en-US" sz="1400" b="1" dirty="0">
                        <a:solidFill>
                          <a:schemeClr val="bg1"/>
                        </a:solidFill>
                      </a:endParaRPr>
                    </a:p>
                  </a:txBody>
                  <a:tcPr>
                    <a:solidFill>
                      <a:srgbClr val="1E344B"/>
                    </a:solidFill>
                  </a:tcPr>
                </a:tc>
                <a:extLst>
                  <a:ext uri="{0D108BD9-81ED-4DB2-BD59-A6C34878D82A}">
                    <a16:rowId xmlns:a16="http://schemas.microsoft.com/office/drawing/2014/main" val="10003"/>
                  </a:ext>
                </a:extLst>
              </a:tr>
            </a:tbl>
          </a:graphicData>
        </a:graphic>
      </p:graphicFrame>
      <p:sp>
        <p:nvSpPr>
          <p:cNvPr id="8" name="Title 7"/>
          <p:cNvSpPr>
            <a:spLocks noGrp="1"/>
          </p:cNvSpPr>
          <p:nvPr>
            <p:ph type="title"/>
          </p:nvPr>
        </p:nvSpPr>
        <p:spPr>
          <a:xfrm>
            <a:off x="5795716" y="1273280"/>
            <a:ext cx="5333691" cy="1785554"/>
          </a:xfrm>
        </p:spPr>
        <p:txBody>
          <a:bodyPr>
            <a:noAutofit/>
          </a:bodyPr>
          <a:lstStyle/>
          <a:p>
            <a:pPr algn="ctr"/>
            <a:r>
              <a:rPr lang="en-US" sz="2000" dirty="0">
                <a:latin typeface="Arial" panose="020B0604020202020204" pitchFamily="34" charset="0"/>
                <a:cs typeface="Arial" panose="020B0604020202020204" pitchFamily="34" charset="0"/>
              </a:rPr>
              <a:t>HPTN 078: Enhancing Recruitment, Linkage to Care and Treatment for HIV-Infected Men Who Have Sex with Men (MSM) in the United States</a:t>
            </a:r>
          </a:p>
        </p:txBody>
      </p:sp>
      <p:pic>
        <p:nvPicPr>
          <p:cNvPr id="26" name="Picture 25" descr="HPTN circle with arrow.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0233" y="3903122"/>
            <a:ext cx="3053841" cy="1828800"/>
          </a:xfrm>
          <a:prstGeom prst="rect">
            <a:avLst/>
          </a:prstGeom>
          <a:noFill/>
        </p:spPr>
      </p:pic>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6522" y="3952032"/>
            <a:ext cx="2690324" cy="1828800"/>
          </a:xfrm>
          <a:prstGeom prst="rect">
            <a:avLst/>
          </a:prstGeom>
        </p:spPr>
      </p:pic>
      <p:sp>
        <p:nvSpPr>
          <p:cNvPr id="31" name="Rectangle 30"/>
          <p:cNvSpPr/>
          <p:nvPr/>
        </p:nvSpPr>
        <p:spPr>
          <a:xfrm>
            <a:off x="6685458" y="3865797"/>
            <a:ext cx="1294411" cy="523220"/>
          </a:xfrm>
          <a:prstGeom prst="rect">
            <a:avLst/>
          </a:prstGeom>
        </p:spPr>
        <p:txBody>
          <a:bodyPr wrap="square">
            <a:spAutoFit/>
          </a:bodyPr>
          <a:lstStyle/>
          <a:p>
            <a:pPr algn="ctr">
              <a:defRPr/>
            </a:pPr>
            <a:r>
              <a:rPr lang="en-US" sz="1400" dirty="0">
                <a:solidFill>
                  <a:srgbClr val="A5B324"/>
                </a:solidFill>
                <a:latin typeface="Arial" panose="020B0604020202020204" pitchFamily="34" charset="0"/>
                <a:cs typeface="Arial" panose="020B0604020202020204" pitchFamily="34" charset="0"/>
              </a:rPr>
              <a:t>Intervention</a:t>
            </a:r>
          </a:p>
          <a:p>
            <a:pPr algn="ctr">
              <a:defRPr/>
            </a:pPr>
            <a:r>
              <a:rPr lang="en-US" sz="1400" dirty="0">
                <a:solidFill>
                  <a:srgbClr val="A5B324"/>
                </a:solidFill>
                <a:latin typeface="Arial" panose="020B0604020202020204" pitchFamily="34" charset="0"/>
                <a:cs typeface="Arial" panose="020B0604020202020204" pitchFamily="34" charset="0"/>
              </a:rPr>
              <a:t>(n = 72)</a:t>
            </a:r>
          </a:p>
        </p:txBody>
      </p:sp>
      <p:sp>
        <p:nvSpPr>
          <p:cNvPr id="32" name="Rectangle 31"/>
          <p:cNvSpPr/>
          <p:nvPr/>
        </p:nvSpPr>
        <p:spPr>
          <a:xfrm>
            <a:off x="6685458" y="5280558"/>
            <a:ext cx="1294411" cy="523220"/>
          </a:xfrm>
          <a:prstGeom prst="rect">
            <a:avLst/>
          </a:prstGeom>
        </p:spPr>
        <p:txBody>
          <a:bodyPr wrap="square">
            <a:spAutoFit/>
          </a:bodyPr>
          <a:lstStyle/>
          <a:p>
            <a:pPr algn="ctr">
              <a:defRPr/>
            </a:pPr>
            <a:r>
              <a:rPr lang="en-US" sz="1400" dirty="0">
                <a:solidFill>
                  <a:srgbClr val="BE6722"/>
                </a:solidFill>
                <a:latin typeface="Arial" panose="020B0604020202020204" pitchFamily="34" charset="0"/>
                <a:cs typeface="Arial" panose="020B0604020202020204" pitchFamily="34" charset="0"/>
              </a:rPr>
              <a:t>Control</a:t>
            </a:r>
          </a:p>
          <a:p>
            <a:pPr algn="ctr">
              <a:defRPr/>
            </a:pPr>
            <a:r>
              <a:rPr lang="en-US" sz="1400" dirty="0">
                <a:solidFill>
                  <a:srgbClr val="BE6722"/>
                </a:solidFill>
                <a:latin typeface="Arial" panose="020B0604020202020204" pitchFamily="34" charset="0"/>
                <a:cs typeface="Arial" panose="020B0604020202020204" pitchFamily="34" charset="0"/>
              </a:rPr>
              <a:t>(n = 72)</a:t>
            </a:r>
          </a:p>
        </p:txBody>
      </p:sp>
      <p:cxnSp>
        <p:nvCxnSpPr>
          <p:cNvPr id="34" name="Straight Connector 33"/>
          <p:cNvCxnSpPr>
            <a:cxnSpLocks/>
          </p:cNvCxnSpPr>
          <p:nvPr/>
        </p:nvCxnSpPr>
        <p:spPr>
          <a:xfrm>
            <a:off x="1019327" y="3372120"/>
            <a:ext cx="10110082" cy="0"/>
          </a:xfrm>
          <a:prstGeom prst="line">
            <a:avLst/>
          </a:prstGeom>
          <a:ln>
            <a:solidFill>
              <a:srgbClr val="1E344B"/>
            </a:solidFill>
          </a:ln>
        </p:spPr>
        <p:style>
          <a:lnRef idx="2">
            <a:schemeClr val="accent1"/>
          </a:lnRef>
          <a:fillRef idx="0">
            <a:schemeClr val="accent1"/>
          </a:fillRef>
          <a:effectRef idx="1">
            <a:schemeClr val="accent1"/>
          </a:effectRef>
          <a:fontRef idx="minor">
            <a:schemeClr val="tx1"/>
          </a:fontRef>
        </p:style>
      </p:cxnSp>
      <p:pic>
        <p:nvPicPr>
          <p:cNvPr id="35" name="Picture 34" descr="HPTN randomization symbol.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35841" y="4453538"/>
            <a:ext cx="1028109" cy="731050"/>
          </a:xfrm>
          <a:prstGeom prst="rect">
            <a:avLst/>
          </a:prstGeom>
        </p:spPr>
      </p:pic>
      <p:sp>
        <p:nvSpPr>
          <p:cNvPr id="37" name="Rectangle 36"/>
          <p:cNvSpPr/>
          <p:nvPr/>
        </p:nvSpPr>
        <p:spPr>
          <a:xfrm>
            <a:off x="435495" y="5757334"/>
            <a:ext cx="2707238" cy="954107"/>
          </a:xfrm>
          <a:prstGeom prst="rect">
            <a:avLst/>
          </a:prstGeom>
        </p:spPr>
        <p:txBody>
          <a:bodyPr wrap="square">
            <a:spAutoFit/>
          </a:bodyPr>
          <a:lstStyle/>
          <a:p>
            <a:pPr algn="ctr">
              <a:defRPr/>
            </a:pPr>
            <a:r>
              <a:rPr lang="en-US" sz="1400" dirty="0">
                <a:solidFill>
                  <a:prstClr val="black">
                    <a:lumMod val="50000"/>
                    <a:lumOff val="50000"/>
                  </a:prstClr>
                </a:solidFill>
                <a:latin typeface="Arial" panose="020B0604020202020204" pitchFamily="34" charset="0"/>
                <a:cs typeface="Arial" panose="020B0604020202020204" pitchFamily="34" charset="0"/>
              </a:rPr>
              <a:t>Deep-Chain Respondent Driven Sampling  (DC-RDS)</a:t>
            </a:r>
          </a:p>
          <a:p>
            <a:pPr algn="ctr">
              <a:defRPr/>
            </a:pPr>
            <a:r>
              <a:rPr lang="en-US" sz="1400" dirty="0">
                <a:solidFill>
                  <a:prstClr val="black">
                    <a:lumMod val="50000"/>
                    <a:lumOff val="50000"/>
                  </a:prstClr>
                </a:solidFill>
                <a:latin typeface="Arial" panose="020B0604020202020204" pitchFamily="34" charset="0"/>
                <a:cs typeface="Arial" panose="020B0604020202020204" pitchFamily="34" charset="0"/>
              </a:rPr>
              <a:t>AND</a:t>
            </a:r>
          </a:p>
          <a:p>
            <a:pPr algn="ctr">
              <a:defRPr/>
            </a:pPr>
            <a:r>
              <a:rPr lang="en-US" sz="1400" dirty="0">
                <a:solidFill>
                  <a:prstClr val="black">
                    <a:lumMod val="50000"/>
                    <a:lumOff val="50000"/>
                  </a:prstClr>
                </a:solidFill>
                <a:latin typeface="Arial" panose="020B0604020202020204" pitchFamily="34" charset="0"/>
                <a:cs typeface="Arial" panose="020B0604020202020204" pitchFamily="34" charset="0"/>
              </a:rPr>
              <a:t>Direct Recruitment</a:t>
            </a:r>
          </a:p>
        </p:txBody>
      </p:sp>
      <p:sp>
        <p:nvSpPr>
          <p:cNvPr id="38" name="Rectangle 37"/>
          <p:cNvSpPr/>
          <p:nvPr/>
        </p:nvSpPr>
        <p:spPr>
          <a:xfrm>
            <a:off x="3875096" y="6080499"/>
            <a:ext cx="2201334" cy="307777"/>
          </a:xfrm>
          <a:prstGeom prst="rect">
            <a:avLst/>
          </a:prstGeom>
        </p:spPr>
        <p:txBody>
          <a:bodyPr wrap="square">
            <a:spAutoFit/>
          </a:bodyPr>
          <a:lstStyle/>
          <a:p>
            <a:pPr algn="ctr">
              <a:defRPr/>
            </a:pPr>
            <a:r>
              <a:rPr lang="en-US" sz="1400" dirty="0">
                <a:solidFill>
                  <a:prstClr val="black">
                    <a:lumMod val="50000"/>
                    <a:lumOff val="50000"/>
                  </a:prstClr>
                </a:solidFill>
                <a:latin typeface="Arial" panose="020B0604020202020204" pitchFamily="34" charset="0"/>
                <a:cs typeface="Arial" panose="020B0604020202020204" pitchFamily="34" charset="0"/>
              </a:rPr>
              <a:t>Individual Randomization</a:t>
            </a:r>
          </a:p>
        </p:txBody>
      </p:sp>
      <p:sp>
        <p:nvSpPr>
          <p:cNvPr id="39" name="Rectangle 38"/>
          <p:cNvSpPr/>
          <p:nvPr/>
        </p:nvSpPr>
        <p:spPr>
          <a:xfrm>
            <a:off x="7899399" y="3903122"/>
            <a:ext cx="3279237" cy="307777"/>
          </a:xfrm>
          <a:prstGeom prst="rect">
            <a:avLst/>
          </a:prstGeom>
        </p:spPr>
        <p:txBody>
          <a:bodyPr wrap="square">
            <a:spAutoFit/>
          </a:bodyPr>
          <a:lstStyle/>
          <a:p>
            <a:pPr algn="ctr">
              <a:defRPr/>
            </a:pPr>
            <a:r>
              <a:rPr lang="en-US" sz="1400" dirty="0">
                <a:solidFill>
                  <a:prstClr val="white"/>
                </a:solidFill>
                <a:latin typeface="Arial" panose="020B0604020202020204" pitchFamily="34" charset="0"/>
                <a:cs typeface="Arial" panose="020B0604020202020204" pitchFamily="34" charset="0"/>
              </a:rPr>
              <a:t>Enhanced Case Manager Intervention</a:t>
            </a:r>
          </a:p>
        </p:txBody>
      </p:sp>
      <p:sp>
        <p:nvSpPr>
          <p:cNvPr id="40" name="Rectangle 39"/>
          <p:cNvSpPr/>
          <p:nvPr/>
        </p:nvSpPr>
        <p:spPr>
          <a:xfrm>
            <a:off x="8094639" y="5388280"/>
            <a:ext cx="2839527" cy="307777"/>
          </a:xfrm>
          <a:prstGeom prst="rect">
            <a:avLst/>
          </a:prstGeom>
        </p:spPr>
        <p:txBody>
          <a:bodyPr wrap="square">
            <a:spAutoFit/>
          </a:bodyPr>
          <a:lstStyle/>
          <a:p>
            <a:pPr algn="ctr">
              <a:defRPr/>
            </a:pPr>
            <a:r>
              <a:rPr lang="en-US" sz="1400" dirty="0">
                <a:solidFill>
                  <a:prstClr val="white"/>
                </a:solidFill>
                <a:latin typeface="Arial" panose="020B0604020202020204" pitchFamily="34" charset="0"/>
                <a:cs typeface="Arial" panose="020B0604020202020204" pitchFamily="34" charset="0"/>
              </a:rPr>
              <a:t>SOC for Linkage and Treatment</a:t>
            </a:r>
          </a:p>
        </p:txBody>
      </p:sp>
      <p:pic>
        <p:nvPicPr>
          <p:cNvPr id="43" name="Picture 42" descr="HPTN man.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42733" y="3928534"/>
            <a:ext cx="326783" cy="914400"/>
          </a:xfrm>
          <a:prstGeom prst="rect">
            <a:avLst/>
          </a:prstGeom>
        </p:spPr>
      </p:pic>
      <p:sp>
        <p:nvSpPr>
          <p:cNvPr id="44" name="Rectangle 43"/>
          <p:cNvSpPr/>
          <p:nvPr/>
        </p:nvSpPr>
        <p:spPr>
          <a:xfrm>
            <a:off x="2654766" y="4834766"/>
            <a:ext cx="1404437" cy="437043"/>
          </a:xfrm>
          <a:prstGeom prst="rect">
            <a:avLst/>
          </a:prstGeom>
        </p:spPr>
        <p:txBody>
          <a:bodyPr wrap="square">
            <a:spAutoFit/>
          </a:bodyPr>
          <a:lstStyle/>
          <a:p>
            <a:pPr algn="ctr">
              <a:lnSpc>
                <a:spcPct val="80000"/>
              </a:lnSpc>
              <a:defRPr/>
            </a:pPr>
            <a:r>
              <a:rPr lang="en-US" sz="1400" dirty="0">
                <a:solidFill>
                  <a:srgbClr val="0E99C0"/>
                </a:solidFill>
                <a:latin typeface="Arial" panose="020B0604020202020204" pitchFamily="34" charset="0"/>
                <a:cs typeface="Arial" panose="020B0604020202020204" pitchFamily="34" charset="0"/>
              </a:rPr>
              <a:t>MSM, HIV+</a:t>
            </a:r>
          </a:p>
          <a:p>
            <a:pPr algn="ctr">
              <a:lnSpc>
                <a:spcPct val="80000"/>
              </a:lnSpc>
              <a:defRPr/>
            </a:pPr>
            <a:r>
              <a:rPr lang="en-US" sz="1400" dirty="0">
                <a:solidFill>
                  <a:srgbClr val="0E99C0"/>
                </a:solidFill>
                <a:latin typeface="Arial" panose="020B0604020202020204" pitchFamily="34" charset="0"/>
                <a:cs typeface="Arial" panose="020B0604020202020204" pitchFamily="34" charset="0"/>
              </a:rPr>
              <a:t>Unsuppressed</a:t>
            </a:r>
          </a:p>
        </p:txBody>
      </p:sp>
      <p:pic>
        <p:nvPicPr>
          <p:cNvPr id="24" name="Picture 2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19891" y="4243689"/>
            <a:ext cx="1102090" cy="1160161"/>
          </a:xfrm>
          <a:prstGeom prst="rect">
            <a:avLst/>
          </a:prstGeom>
        </p:spPr>
      </p:pic>
      <p:sp>
        <p:nvSpPr>
          <p:cNvPr id="19" name="Title 2"/>
          <p:cNvSpPr txBox="1">
            <a:spLocks/>
          </p:cNvSpPr>
          <p:nvPr/>
        </p:nvSpPr>
        <p:spPr>
          <a:xfrm>
            <a:off x="3181350" y="74805"/>
            <a:ext cx="9010649" cy="94456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baseline="0">
                <a:solidFill>
                  <a:srgbClr val="0E99C0"/>
                </a:solidFill>
                <a:latin typeface="Arial"/>
                <a:ea typeface="+mj-ea"/>
                <a:cs typeface="Arial"/>
              </a:defRPr>
            </a:lvl1pPr>
          </a:lstStyle>
          <a:p>
            <a:pPr algn="ctr"/>
            <a:r>
              <a:rPr lang="en-US" dirty="0">
                <a:solidFill>
                  <a:schemeClr val="bg1"/>
                </a:solidFill>
              </a:rPr>
              <a:t>Study Design, Population, Duration</a:t>
            </a:r>
          </a:p>
        </p:txBody>
      </p:sp>
    </p:spTree>
    <p:extLst>
      <p:ext uri="{BB962C8B-B14F-4D97-AF65-F5344CB8AC3E}">
        <p14:creationId xmlns:p14="http://schemas.microsoft.com/office/powerpoint/2010/main" val="1833288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32816" y="1184467"/>
            <a:ext cx="10989056" cy="944562"/>
          </a:xfrm>
        </p:spPr>
        <p:txBody>
          <a:bodyPr>
            <a:normAutofit fontScale="90000"/>
          </a:bodyPr>
          <a:lstStyle/>
          <a:p>
            <a:pPr algn="ctr"/>
            <a:r>
              <a:rPr lang="en-US" dirty="0"/>
              <a:t>Screening (1305) and Enrollment (144)</a:t>
            </a:r>
            <a:br>
              <a:rPr lang="en-US" dirty="0"/>
            </a:br>
            <a:r>
              <a:rPr lang="en-US" dirty="0"/>
              <a:t>(How We Found Them)</a:t>
            </a:r>
          </a:p>
        </p:txBody>
      </p:sp>
      <p:cxnSp>
        <p:nvCxnSpPr>
          <p:cNvPr id="7" name="Straight Connector 6"/>
          <p:cNvCxnSpPr>
            <a:cxnSpLocks/>
          </p:cNvCxnSpPr>
          <p:nvPr/>
        </p:nvCxnSpPr>
        <p:spPr>
          <a:xfrm>
            <a:off x="534416" y="2129029"/>
            <a:ext cx="10887456" cy="0"/>
          </a:xfrm>
          <a:prstGeom prst="line">
            <a:avLst/>
          </a:prstGeom>
          <a:ln>
            <a:solidFill>
              <a:srgbClr val="0E99C0"/>
            </a:solidFill>
          </a:ln>
          <a:effectLst/>
        </p:spPr>
        <p:style>
          <a:lnRef idx="2">
            <a:schemeClr val="accent1"/>
          </a:lnRef>
          <a:fillRef idx="0">
            <a:schemeClr val="accent1"/>
          </a:fillRef>
          <a:effectRef idx="1">
            <a:schemeClr val="accent1"/>
          </a:effectRef>
          <a:fontRef idx="minor">
            <a:schemeClr val="tx1"/>
          </a:fontRef>
        </p:style>
      </p:cxnSp>
      <p:graphicFrame>
        <p:nvGraphicFramePr>
          <p:cNvPr id="2" name="Table 1">
            <a:extLst>
              <a:ext uri="{FF2B5EF4-FFF2-40B4-BE49-F238E27FC236}">
                <a16:creationId xmlns:a16="http://schemas.microsoft.com/office/drawing/2014/main" id="{6B244D20-0206-4A18-8054-2B2A34FCE02A}"/>
              </a:ext>
            </a:extLst>
          </p:cNvPr>
          <p:cNvGraphicFramePr>
            <a:graphicFrameLocks noGrp="1"/>
          </p:cNvGraphicFramePr>
          <p:nvPr>
            <p:extLst>
              <p:ext uri="{D42A27DB-BD31-4B8C-83A1-F6EECF244321}">
                <p14:modId xmlns:p14="http://schemas.microsoft.com/office/powerpoint/2010/main" val="1867599849"/>
              </p:ext>
            </p:extLst>
          </p:nvPr>
        </p:nvGraphicFramePr>
        <p:xfrm>
          <a:off x="619633" y="2350135"/>
          <a:ext cx="10717022" cy="2983867"/>
        </p:xfrm>
        <a:graphic>
          <a:graphicData uri="http://schemas.openxmlformats.org/drawingml/2006/table">
            <a:tbl>
              <a:tblPr firstRow="1" firstCol="1" bandRow="1">
                <a:tableStyleId>{5C22544A-7EE6-4342-B048-85BDC9FD1C3A}</a:tableStyleId>
              </a:tblPr>
              <a:tblGrid>
                <a:gridCol w="4245081">
                  <a:extLst>
                    <a:ext uri="{9D8B030D-6E8A-4147-A177-3AD203B41FA5}">
                      <a16:colId xmlns:a16="http://schemas.microsoft.com/office/drawing/2014/main" val="454648632"/>
                    </a:ext>
                  </a:extLst>
                </a:gridCol>
                <a:gridCol w="1487967">
                  <a:extLst>
                    <a:ext uri="{9D8B030D-6E8A-4147-A177-3AD203B41FA5}">
                      <a16:colId xmlns:a16="http://schemas.microsoft.com/office/drawing/2014/main" val="1387161632"/>
                    </a:ext>
                  </a:extLst>
                </a:gridCol>
                <a:gridCol w="1320035">
                  <a:extLst>
                    <a:ext uri="{9D8B030D-6E8A-4147-A177-3AD203B41FA5}">
                      <a16:colId xmlns:a16="http://schemas.microsoft.com/office/drawing/2014/main" val="3004000148"/>
                    </a:ext>
                  </a:extLst>
                </a:gridCol>
                <a:gridCol w="1177549">
                  <a:extLst>
                    <a:ext uri="{9D8B030D-6E8A-4147-A177-3AD203B41FA5}">
                      <a16:colId xmlns:a16="http://schemas.microsoft.com/office/drawing/2014/main" val="2089319379"/>
                    </a:ext>
                  </a:extLst>
                </a:gridCol>
                <a:gridCol w="1204011">
                  <a:extLst>
                    <a:ext uri="{9D8B030D-6E8A-4147-A177-3AD203B41FA5}">
                      <a16:colId xmlns:a16="http://schemas.microsoft.com/office/drawing/2014/main" val="2945754644"/>
                    </a:ext>
                  </a:extLst>
                </a:gridCol>
                <a:gridCol w="1282379">
                  <a:extLst>
                    <a:ext uri="{9D8B030D-6E8A-4147-A177-3AD203B41FA5}">
                      <a16:colId xmlns:a16="http://schemas.microsoft.com/office/drawing/2014/main" val="1082355215"/>
                    </a:ext>
                  </a:extLst>
                </a:gridCol>
              </a:tblGrid>
              <a:tr h="294829">
                <a:tc>
                  <a:txBody>
                    <a:bodyPr/>
                    <a:lstStyle/>
                    <a:p>
                      <a:pPr algn="l"/>
                      <a:endParaRPr lang="en-US" sz="1600" dirty="0">
                        <a:effectLst/>
                        <a:latin typeface="Arial" panose="020B060402020202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Birmingham</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Boston</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Baltimore</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Atlanta</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Total</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225763146"/>
                  </a:ext>
                </a:extLst>
              </a:tr>
              <a:tr h="448173">
                <a:tc>
                  <a:txBody>
                    <a:bodyPr/>
                    <a:lstStyle/>
                    <a:p>
                      <a:pPr marL="0" marR="0" algn="l">
                        <a:spcBef>
                          <a:spcPts val="0"/>
                        </a:spcBef>
                        <a:spcAft>
                          <a:spcPts val="0"/>
                        </a:spcAft>
                      </a:pPr>
                      <a:r>
                        <a:rPr lang="en-US" sz="1600" dirty="0">
                          <a:effectLst/>
                          <a:latin typeface="Arial" panose="020B0604020202020204" pitchFamily="34" charset="0"/>
                          <a:cs typeface="Arial" panose="020B0604020202020204" pitchFamily="34" charset="0"/>
                        </a:rPr>
                        <a:t>Screened: DC-RDS (all &gt; Wave 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b="1" dirty="0">
                          <a:effectLst/>
                          <a:latin typeface="Arial" panose="020B0604020202020204" pitchFamily="34" charset="0"/>
                          <a:cs typeface="Arial" panose="020B0604020202020204" pitchFamily="34" charset="0"/>
                        </a:rPr>
                        <a:t>203</a:t>
                      </a:r>
                      <a:endParaRPr lang="en-US" sz="16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b="1">
                          <a:effectLst/>
                          <a:latin typeface="Arial" panose="020B0604020202020204" pitchFamily="34" charset="0"/>
                          <a:cs typeface="Arial" panose="020B0604020202020204" pitchFamily="34" charset="0"/>
                        </a:rPr>
                        <a:t>198</a:t>
                      </a:r>
                      <a:endParaRPr lang="en-US" sz="1600" b="1">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b="1">
                          <a:effectLst/>
                          <a:latin typeface="Arial" panose="020B0604020202020204" pitchFamily="34" charset="0"/>
                          <a:cs typeface="Arial" panose="020B0604020202020204" pitchFamily="34" charset="0"/>
                        </a:rPr>
                        <a:t>183</a:t>
                      </a:r>
                      <a:endParaRPr lang="en-US" sz="1600" b="1">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b="1">
                          <a:effectLst/>
                          <a:latin typeface="Arial" panose="020B0604020202020204" pitchFamily="34" charset="0"/>
                          <a:cs typeface="Arial" panose="020B0604020202020204" pitchFamily="34" charset="0"/>
                        </a:rPr>
                        <a:t>137</a:t>
                      </a:r>
                      <a:endParaRPr lang="en-US" sz="1600" b="1">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b="1" dirty="0">
                          <a:effectLst/>
                          <a:latin typeface="Arial" panose="020B0604020202020204" pitchFamily="34" charset="0"/>
                          <a:cs typeface="Arial" panose="020B0604020202020204" pitchFamily="34" charset="0"/>
                        </a:rPr>
                        <a:t>721</a:t>
                      </a:r>
                      <a:endParaRPr lang="en-US" sz="16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309974618"/>
                  </a:ext>
                </a:extLst>
              </a:tr>
              <a:tr h="448173">
                <a:tc>
                  <a:txBody>
                    <a:bodyPr/>
                    <a:lstStyle/>
                    <a:p>
                      <a:pPr marL="0" marR="0" algn="l">
                        <a:spcBef>
                          <a:spcPts val="0"/>
                        </a:spcBef>
                        <a:spcAft>
                          <a:spcPts val="0"/>
                        </a:spcAft>
                      </a:pPr>
                      <a:r>
                        <a:rPr lang="en-US" sz="1600" dirty="0">
                          <a:effectLst/>
                          <a:latin typeface="Arial" panose="020B0604020202020204" pitchFamily="34" charset="0"/>
                          <a:cs typeface="Arial" panose="020B0604020202020204" pitchFamily="34" charset="0"/>
                        </a:rPr>
                        <a:t>Screened: DR (includes seeds)</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b="1" dirty="0">
                          <a:effectLst/>
                          <a:latin typeface="Arial" panose="020B0604020202020204" pitchFamily="34" charset="0"/>
                          <a:cs typeface="Arial" panose="020B0604020202020204" pitchFamily="34" charset="0"/>
                        </a:rPr>
                        <a:t>263</a:t>
                      </a:r>
                      <a:endParaRPr lang="en-US" sz="16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b="1" dirty="0">
                          <a:effectLst/>
                          <a:latin typeface="Arial" panose="020B0604020202020204" pitchFamily="34" charset="0"/>
                          <a:cs typeface="Arial" panose="020B0604020202020204" pitchFamily="34" charset="0"/>
                        </a:rPr>
                        <a:t>90</a:t>
                      </a:r>
                      <a:endParaRPr lang="en-US" sz="16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b="1">
                          <a:effectLst/>
                          <a:latin typeface="Arial" panose="020B0604020202020204" pitchFamily="34" charset="0"/>
                          <a:cs typeface="Arial" panose="020B0604020202020204" pitchFamily="34" charset="0"/>
                        </a:rPr>
                        <a:t>98</a:t>
                      </a:r>
                      <a:endParaRPr lang="en-US" sz="1600" b="1">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b="1">
                          <a:effectLst/>
                          <a:latin typeface="Arial" panose="020B0604020202020204" pitchFamily="34" charset="0"/>
                          <a:cs typeface="Arial" panose="020B0604020202020204" pitchFamily="34" charset="0"/>
                        </a:rPr>
                        <a:t>133</a:t>
                      </a:r>
                      <a:endParaRPr lang="en-US" sz="1600" b="1">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b="1" dirty="0">
                          <a:effectLst/>
                          <a:latin typeface="Arial" panose="020B0604020202020204" pitchFamily="34" charset="0"/>
                          <a:cs typeface="Arial" panose="020B0604020202020204" pitchFamily="34" charset="0"/>
                        </a:rPr>
                        <a:t>584</a:t>
                      </a:r>
                      <a:endParaRPr lang="en-US" sz="16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209044578"/>
                  </a:ext>
                </a:extLst>
              </a:tr>
              <a:tr h="448173">
                <a:tc>
                  <a:txBody>
                    <a:bodyPr/>
                    <a:lstStyle/>
                    <a:p>
                      <a:pPr marL="0" marR="0" algn="l">
                        <a:spcBef>
                          <a:spcPts val="0"/>
                        </a:spcBef>
                        <a:spcAft>
                          <a:spcPts val="0"/>
                        </a:spcAft>
                      </a:pPr>
                      <a:r>
                        <a:rPr lang="en-US" sz="1600" dirty="0">
                          <a:effectLst/>
                          <a:latin typeface="Arial" panose="020B0604020202020204" pitchFamily="34" charset="0"/>
                          <a:cs typeface="Arial" panose="020B0604020202020204" pitchFamily="34" charset="0"/>
                        </a:rPr>
                        <a:t>Enrolled (DC-RDS/DR [Total])</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b="1">
                          <a:effectLst/>
                          <a:latin typeface="Arial" panose="020B0604020202020204" pitchFamily="34" charset="0"/>
                          <a:cs typeface="Arial" panose="020B0604020202020204" pitchFamily="34" charset="0"/>
                        </a:rPr>
                        <a:t>3/31 [34]</a:t>
                      </a:r>
                      <a:endParaRPr lang="en-US" sz="1600" b="1">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b="1" dirty="0">
                          <a:effectLst/>
                          <a:latin typeface="Arial" panose="020B0604020202020204" pitchFamily="34" charset="0"/>
                          <a:cs typeface="Arial" panose="020B0604020202020204" pitchFamily="34" charset="0"/>
                        </a:rPr>
                        <a:t>14/13 [27]</a:t>
                      </a:r>
                      <a:endParaRPr lang="en-US" sz="16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b="1" dirty="0">
                          <a:effectLst/>
                          <a:latin typeface="Arial" panose="020B0604020202020204" pitchFamily="34" charset="0"/>
                          <a:cs typeface="Arial" panose="020B0604020202020204" pitchFamily="34" charset="0"/>
                        </a:rPr>
                        <a:t>19/16 [35]</a:t>
                      </a:r>
                      <a:endParaRPr lang="en-US" sz="16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b="1" dirty="0">
                          <a:effectLst/>
                          <a:latin typeface="Arial" panose="020B0604020202020204" pitchFamily="34" charset="0"/>
                          <a:cs typeface="Arial" panose="020B0604020202020204" pitchFamily="34" charset="0"/>
                        </a:rPr>
                        <a:t>21/27 [48]</a:t>
                      </a:r>
                      <a:endParaRPr lang="en-US" sz="16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b="1" dirty="0">
                          <a:effectLst/>
                          <a:latin typeface="Arial" panose="020B0604020202020204" pitchFamily="34" charset="0"/>
                          <a:cs typeface="Arial" panose="020B0604020202020204" pitchFamily="34" charset="0"/>
                        </a:rPr>
                        <a:t>57/87 [144]</a:t>
                      </a:r>
                      <a:endParaRPr lang="en-US" sz="16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879358702"/>
                  </a:ext>
                </a:extLst>
              </a:tr>
              <a:tr h="448173">
                <a:tc gridSpan="6">
                  <a:txBody>
                    <a:bodyPr/>
                    <a:lstStyle/>
                    <a:p>
                      <a:pPr algn="l"/>
                      <a:endParaRPr lang="en-US" sz="1600" b="1" dirty="0">
                        <a:effectLst/>
                        <a:latin typeface="Arial" panose="020B0604020202020204" pitchFamily="34" charset="0"/>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78618407"/>
                  </a:ext>
                </a:extLst>
              </a:tr>
              <a:tr h="448173">
                <a:tc>
                  <a:txBody>
                    <a:bodyPr/>
                    <a:lstStyle/>
                    <a:p>
                      <a:pPr marL="0" marR="0" algn="l">
                        <a:spcBef>
                          <a:spcPts val="0"/>
                        </a:spcBef>
                        <a:spcAft>
                          <a:spcPts val="0"/>
                        </a:spcAft>
                      </a:pPr>
                      <a:r>
                        <a:rPr lang="en-US" sz="1600">
                          <a:effectLst/>
                          <a:latin typeface="Arial" panose="020B0604020202020204" pitchFamily="34" charset="0"/>
                          <a:cs typeface="Arial" panose="020B0604020202020204" pitchFamily="34" charset="0"/>
                        </a:rPr>
                        <a:t>Screening to Enrollment Ratio (DC-RDS)</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b="1">
                          <a:effectLst/>
                          <a:latin typeface="Arial" panose="020B0604020202020204" pitchFamily="34" charset="0"/>
                          <a:cs typeface="Arial" panose="020B0604020202020204" pitchFamily="34" charset="0"/>
                        </a:rPr>
                        <a:t>~68 : 1</a:t>
                      </a:r>
                      <a:endParaRPr lang="en-US" sz="1600" b="1">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b="1">
                          <a:effectLst/>
                          <a:latin typeface="Arial" panose="020B0604020202020204" pitchFamily="34" charset="0"/>
                          <a:cs typeface="Arial" panose="020B0604020202020204" pitchFamily="34" charset="0"/>
                        </a:rPr>
                        <a:t>~14 : 1</a:t>
                      </a:r>
                      <a:endParaRPr lang="en-US" sz="1600" b="1">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b="1">
                          <a:effectLst/>
                          <a:latin typeface="Arial" panose="020B0604020202020204" pitchFamily="34" charset="0"/>
                          <a:cs typeface="Arial" panose="020B0604020202020204" pitchFamily="34" charset="0"/>
                        </a:rPr>
                        <a:t>~10 : 1</a:t>
                      </a:r>
                      <a:endParaRPr lang="en-US" sz="1600" b="1">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b="1" dirty="0">
                          <a:effectLst/>
                          <a:latin typeface="Arial" panose="020B0604020202020204" pitchFamily="34" charset="0"/>
                          <a:cs typeface="Arial" panose="020B0604020202020204" pitchFamily="34" charset="0"/>
                        </a:rPr>
                        <a:t>~7 : 1</a:t>
                      </a:r>
                      <a:endParaRPr lang="en-US" sz="16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b="1" dirty="0">
                          <a:effectLst/>
                          <a:latin typeface="Arial" panose="020B0604020202020204" pitchFamily="34" charset="0"/>
                          <a:cs typeface="Arial" panose="020B0604020202020204" pitchFamily="34" charset="0"/>
                        </a:rPr>
                        <a:t>~13 : 1</a:t>
                      </a:r>
                      <a:endParaRPr lang="en-US" sz="16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500619762"/>
                  </a:ext>
                </a:extLst>
              </a:tr>
              <a:tr h="448173">
                <a:tc>
                  <a:txBody>
                    <a:bodyPr/>
                    <a:lstStyle/>
                    <a:p>
                      <a:pPr marL="0" marR="0" algn="l">
                        <a:spcBef>
                          <a:spcPts val="0"/>
                        </a:spcBef>
                        <a:spcAft>
                          <a:spcPts val="0"/>
                        </a:spcAft>
                      </a:pPr>
                      <a:r>
                        <a:rPr lang="en-US" sz="1600" dirty="0">
                          <a:effectLst/>
                          <a:latin typeface="Arial" panose="020B0604020202020204" pitchFamily="34" charset="0"/>
                          <a:cs typeface="Arial" panose="020B0604020202020204" pitchFamily="34" charset="0"/>
                        </a:rPr>
                        <a:t>Screening to Enrollment Ration (DR)</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b="1">
                          <a:effectLst/>
                          <a:latin typeface="Arial" panose="020B0604020202020204" pitchFamily="34" charset="0"/>
                          <a:cs typeface="Arial" panose="020B0604020202020204" pitchFamily="34" charset="0"/>
                        </a:rPr>
                        <a:t>~8 : 1</a:t>
                      </a:r>
                      <a:endParaRPr lang="en-US" sz="1600" b="1">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b="1">
                          <a:effectLst/>
                          <a:latin typeface="Arial" panose="020B0604020202020204" pitchFamily="34" charset="0"/>
                          <a:cs typeface="Arial" panose="020B0604020202020204" pitchFamily="34" charset="0"/>
                        </a:rPr>
                        <a:t>~7 : 1</a:t>
                      </a:r>
                      <a:endParaRPr lang="en-US" sz="1600" b="1">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b="1">
                          <a:effectLst/>
                          <a:latin typeface="Arial" panose="020B0604020202020204" pitchFamily="34" charset="0"/>
                          <a:cs typeface="Arial" panose="020B0604020202020204" pitchFamily="34" charset="0"/>
                        </a:rPr>
                        <a:t>~6 : 1</a:t>
                      </a:r>
                      <a:endParaRPr lang="en-US" sz="1600" b="1">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b="1">
                          <a:effectLst/>
                          <a:latin typeface="Arial" panose="020B0604020202020204" pitchFamily="34" charset="0"/>
                          <a:cs typeface="Arial" panose="020B0604020202020204" pitchFamily="34" charset="0"/>
                        </a:rPr>
                        <a:t>~5 : 1</a:t>
                      </a:r>
                      <a:endParaRPr lang="en-US" sz="1600" b="1">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b="1" dirty="0">
                          <a:effectLst/>
                          <a:latin typeface="Arial" panose="020B0604020202020204" pitchFamily="34" charset="0"/>
                          <a:cs typeface="Arial" panose="020B0604020202020204" pitchFamily="34" charset="0"/>
                        </a:rPr>
                        <a:t>~8 : 1</a:t>
                      </a:r>
                      <a:endParaRPr lang="en-US" sz="16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845291638"/>
                  </a:ext>
                </a:extLst>
              </a:tr>
            </a:tbl>
          </a:graphicData>
        </a:graphic>
      </p:graphicFrame>
      <p:sp>
        <p:nvSpPr>
          <p:cNvPr id="11" name="Rectangle 10">
            <a:extLst>
              <a:ext uri="{FF2B5EF4-FFF2-40B4-BE49-F238E27FC236}">
                <a16:creationId xmlns:a16="http://schemas.microsoft.com/office/drawing/2014/main" id="{8A86791E-4372-446D-B64E-ADCA524089B5}"/>
              </a:ext>
            </a:extLst>
          </p:cNvPr>
          <p:cNvSpPr/>
          <p:nvPr/>
        </p:nvSpPr>
        <p:spPr>
          <a:xfrm>
            <a:off x="594360" y="5654038"/>
            <a:ext cx="10742296" cy="952502"/>
          </a:xfrm>
          <a:prstGeom prst="rect">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b="1" dirty="0">
                <a:solidFill>
                  <a:schemeClr val="tx1"/>
                </a:solidFill>
              </a:rPr>
              <a:t>Most screened via DC-RDS, but more enrolled via DR</a:t>
            </a:r>
          </a:p>
          <a:p>
            <a:pPr algn="ctr"/>
            <a:r>
              <a:rPr lang="en-US" sz="2400" b="1" dirty="0">
                <a:solidFill>
                  <a:schemeClr val="tx1"/>
                </a:solidFill>
              </a:rPr>
              <a:t>154 (12%) were found to be HIV+ and unsuppressed, 144 (94%) enrolled</a:t>
            </a:r>
          </a:p>
        </p:txBody>
      </p:sp>
    </p:spTree>
    <p:extLst>
      <p:ext uri="{BB962C8B-B14F-4D97-AF65-F5344CB8AC3E}">
        <p14:creationId xmlns:p14="http://schemas.microsoft.com/office/powerpoint/2010/main" val="153668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32816" y="1184467"/>
            <a:ext cx="10989056" cy="944562"/>
          </a:xfrm>
        </p:spPr>
        <p:txBody>
          <a:bodyPr/>
          <a:lstStyle/>
          <a:p>
            <a:pPr algn="ctr"/>
            <a:r>
              <a:rPr lang="en-US" dirty="0" err="1"/>
              <a:t>Sociodemographics</a:t>
            </a:r>
            <a:r>
              <a:rPr lang="en-US" dirty="0"/>
              <a:t> (Who </a:t>
            </a:r>
            <a:r>
              <a:rPr lang="en-US"/>
              <a:t>We Found)</a:t>
            </a:r>
            <a:endParaRPr lang="en-US" dirty="0"/>
          </a:p>
        </p:txBody>
      </p:sp>
      <p:cxnSp>
        <p:nvCxnSpPr>
          <p:cNvPr id="7" name="Straight Connector 6"/>
          <p:cNvCxnSpPr>
            <a:cxnSpLocks/>
          </p:cNvCxnSpPr>
          <p:nvPr/>
        </p:nvCxnSpPr>
        <p:spPr>
          <a:xfrm>
            <a:off x="534416" y="2129029"/>
            <a:ext cx="10887456" cy="0"/>
          </a:xfrm>
          <a:prstGeom prst="line">
            <a:avLst/>
          </a:prstGeom>
          <a:ln>
            <a:solidFill>
              <a:srgbClr val="0E99C0"/>
            </a:solidFill>
          </a:ln>
          <a:effectLst/>
        </p:spPr>
        <p:style>
          <a:lnRef idx="2">
            <a:schemeClr val="accent1"/>
          </a:lnRef>
          <a:fillRef idx="0">
            <a:schemeClr val="accent1"/>
          </a:fillRef>
          <a:effectRef idx="1">
            <a:schemeClr val="accent1"/>
          </a:effectRef>
          <a:fontRef idx="minor">
            <a:schemeClr val="tx1"/>
          </a:fontRef>
        </p:style>
      </p:cxnSp>
      <p:graphicFrame>
        <p:nvGraphicFramePr>
          <p:cNvPr id="3" name="Table 2">
            <a:extLst>
              <a:ext uri="{FF2B5EF4-FFF2-40B4-BE49-F238E27FC236}">
                <a16:creationId xmlns:a16="http://schemas.microsoft.com/office/drawing/2014/main" id="{BFFC4296-7D94-4F58-9E59-E90DAE35131E}"/>
              </a:ext>
            </a:extLst>
          </p:cNvPr>
          <p:cNvGraphicFramePr>
            <a:graphicFrameLocks noGrp="1"/>
          </p:cNvGraphicFramePr>
          <p:nvPr>
            <p:extLst>
              <p:ext uri="{D42A27DB-BD31-4B8C-83A1-F6EECF244321}">
                <p14:modId xmlns:p14="http://schemas.microsoft.com/office/powerpoint/2010/main" val="295561051"/>
              </p:ext>
            </p:extLst>
          </p:nvPr>
        </p:nvGraphicFramePr>
        <p:xfrm>
          <a:off x="1181482" y="2220674"/>
          <a:ext cx="9829033" cy="3753209"/>
        </p:xfrm>
        <a:graphic>
          <a:graphicData uri="http://schemas.openxmlformats.org/drawingml/2006/table">
            <a:tbl>
              <a:tblPr firstRow="1" firstCol="1" bandRow="1">
                <a:tableStyleId>{5C22544A-7EE6-4342-B048-85BDC9FD1C3A}</a:tableStyleId>
              </a:tblPr>
              <a:tblGrid>
                <a:gridCol w="2837421">
                  <a:extLst>
                    <a:ext uri="{9D8B030D-6E8A-4147-A177-3AD203B41FA5}">
                      <a16:colId xmlns:a16="http://schemas.microsoft.com/office/drawing/2014/main" val="1902426356"/>
                    </a:ext>
                  </a:extLst>
                </a:gridCol>
                <a:gridCol w="1747903">
                  <a:extLst>
                    <a:ext uri="{9D8B030D-6E8A-4147-A177-3AD203B41FA5}">
                      <a16:colId xmlns:a16="http://schemas.microsoft.com/office/drawing/2014/main" val="4215457001"/>
                    </a:ext>
                  </a:extLst>
                </a:gridCol>
                <a:gridCol w="1747903">
                  <a:extLst>
                    <a:ext uri="{9D8B030D-6E8A-4147-A177-3AD203B41FA5}">
                      <a16:colId xmlns:a16="http://schemas.microsoft.com/office/drawing/2014/main" val="3707987436"/>
                    </a:ext>
                  </a:extLst>
                </a:gridCol>
                <a:gridCol w="1747903">
                  <a:extLst>
                    <a:ext uri="{9D8B030D-6E8A-4147-A177-3AD203B41FA5}">
                      <a16:colId xmlns:a16="http://schemas.microsoft.com/office/drawing/2014/main" val="3757283931"/>
                    </a:ext>
                  </a:extLst>
                </a:gridCol>
                <a:gridCol w="1747903">
                  <a:extLst>
                    <a:ext uri="{9D8B030D-6E8A-4147-A177-3AD203B41FA5}">
                      <a16:colId xmlns:a16="http://schemas.microsoft.com/office/drawing/2014/main" val="4112055542"/>
                    </a:ext>
                  </a:extLst>
                </a:gridCol>
              </a:tblGrid>
              <a:tr h="713918">
                <a:tc>
                  <a:txBody>
                    <a:bodyPr/>
                    <a:lstStyle/>
                    <a:p>
                      <a:pPr marL="0" marR="0" algn="r">
                        <a:spcBef>
                          <a:spcPts val="0"/>
                        </a:spcBef>
                        <a:spcAft>
                          <a:spcPts val="0"/>
                        </a:spcAft>
                      </a:pPr>
                      <a:r>
                        <a:rPr lang="en-US" sz="1400" dirty="0">
                          <a:effectLst/>
                          <a:latin typeface="Arial" panose="020B0604020202020204" pitchFamily="34" charset="0"/>
                          <a:cs typeface="Arial" panose="020B0604020202020204" pitchFamily="34" charset="0"/>
                        </a:rPr>
                        <a:t> </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r>
                        <a:rPr lang="en-US" sz="1400" dirty="0">
                          <a:effectLst/>
                          <a:latin typeface="Arial" panose="020B0604020202020204" pitchFamily="34" charset="0"/>
                          <a:cs typeface="Arial" panose="020B0604020202020204" pitchFamily="34" charset="0"/>
                        </a:rPr>
                        <a:t>DC-RDS</a:t>
                      </a:r>
                    </a:p>
                    <a:p>
                      <a:pPr marL="0" marR="0" algn="ctr">
                        <a:spcBef>
                          <a:spcPts val="0"/>
                        </a:spcBef>
                        <a:spcAft>
                          <a:spcPts val="0"/>
                        </a:spcAft>
                      </a:pPr>
                      <a:r>
                        <a:rPr lang="en-US" sz="1400" dirty="0">
                          <a:effectLst/>
                          <a:latin typeface="Arial" panose="020B0604020202020204" pitchFamily="34" charset="0"/>
                          <a:cs typeface="Arial" panose="020B0604020202020204" pitchFamily="34" charset="0"/>
                        </a:rPr>
                        <a:t>(N=721)</a:t>
                      </a:r>
                    </a:p>
                  </a:txBody>
                  <a:tcPr marL="34117" marR="34117" marT="0" marB="0" anchor="ctr"/>
                </a:tc>
                <a:tc>
                  <a:txBody>
                    <a:bodyPr/>
                    <a:lstStyle/>
                    <a:p>
                      <a:pPr marL="0" marR="0" algn="ctr">
                        <a:spcBef>
                          <a:spcPts val="0"/>
                        </a:spcBef>
                        <a:spcAft>
                          <a:spcPts val="0"/>
                        </a:spcAft>
                      </a:pPr>
                      <a:r>
                        <a:rPr lang="en-US" sz="1400" dirty="0">
                          <a:effectLst/>
                          <a:latin typeface="Arial" panose="020B0604020202020204" pitchFamily="34" charset="0"/>
                          <a:cs typeface="Arial" panose="020B0604020202020204" pitchFamily="34" charset="0"/>
                        </a:rPr>
                        <a:t>Direct Recruitment (N=584)</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nchor="ctr"/>
                </a:tc>
                <a:tc>
                  <a:txBody>
                    <a:bodyPr/>
                    <a:lstStyle/>
                    <a:p>
                      <a:pPr marL="0" marR="0" algn="ctr">
                        <a:spcBef>
                          <a:spcPts val="0"/>
                        </a:spcBef>
                        <a:spcAft>
                          <a:spcPts val="0"/>
                        </a:spcAft>
                      </a:pPr>
                      <a:r>
                        <a:rPr lang="en-US" sz="1400" dirty="0">
                          <a:effectLst/>
                          <a:latin typeface="Arial" panose="020B0604020202020204" pitchFamily="34" charset="0"/>
                          <a:cs typeface="Arial" panose="020B0604020202020204" pitchFamily="34" charset="0"/>
                        </a:rPr>
                        <a:t>Overall</a:t>
                      </a:r>
                    </a:p>
                    <a:p>
                      <a:pPr marL="0" marR="0" algn="ctr">
                        <a:spcBef>
                          <a:spcPts val="0"/>
                        </a:spcBef>
                        <a:spcAft>
                          <a:spcPts val="0"/>
                        </a:spcAft>
                      </a:pPr>
                      <a:r>
                        <a:rPr lang="en-US" sz="1400" dirty="0">
                          <a:effectLst/>
                          <a:latin typeface="Arial" panose="020B0604020202020204" pitchFamily="34" charset="0"/>
                          <a:cs typeface="Arial" panose="020B0604020202020204" pitchFamily="34" charset="0"/>
                        </a:rPr>
                        <a:t>N=1305</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nchor="ctr"/>
                </a:tc>
                <a:tc>
                  <a:txBody>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Enrolled</a:t>
                      </a:r>
                    </a:p>
                    <a:p>
                      <a:pPr marL="0" marR="0" algn="ctr">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N=144</a:t>
                      </a:r>
                    </a:p>
                  </a:txBody>
                  <a:tcPr marL="34117" marR="34117" marT="0" marB="0" anchor="ctr"/>
                </a:tc>
                <a:extLst>
                  <a:ext uri="{0D108BD9-81ED-4DB2-BD59-A6C34878D82A}">
                    <a16:rowId xmlns:a16="http://schemas.microsoft.com/office/drawing/2014/main" val="159282197"/>
                  </a:ext>
                </a:extLst>
              </a:tr>
              <a:tr h="196545">
                <a:tc>
                  <a:txBody>
                    <a:bodyPr/>
                    <a:lstStyle/>
                    <a:p>
                      <a:pPr marL="0" marR="0" algn="r">
                        <a:spcBef>
                          <a:spcPts val="0"/>
                        </a:spcBef>
                        <a:spcAft>
                          <a:spcPts val="0"/>
                        </a:spcAft>
                      </a:pPr>
                      <a:r>
                        <a:rPr lang="en-US" sz="1400">
                          <a:effectLst/>
                          <a:latin typeface="Arial" panose="020B0604020202020204" pitchFamily="34" charset="0"/>
                          <a:cs typeface="Arial" panose="020B0604020202020204" pitchFamily="34" charset="0"/>
                        </a:rPr>
                        <a:t> </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N (%)</a:t>
                      </a:r>
                      <a:endParaRPr lang="en-US" sz="1400" b="1"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N (%)</a:t>
                      </a:r>
                      <a:endParaRPr lang="en-US" sz="1400" b="1"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r>
                        <a:rPr lang="en-US" sz="1400" b="1">
                          <a:effectLst/>
                          <a:latin typeface="Arial" panose="020B0604020202020204" pitchFamily="34" charset="0"/>
                          <a:cs typeface="Arial" panose="020B0604020202020204" pitchFamily="34" charset="0"/>
                        </a:rPr>
                        <a:t>N (%)</a:t>
                      </a:r>
                      <a:endParaRPr lang="en-US" sz="1400" b="1">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N (%)</a:t>
                      </a:r>
                    </a:p>
                  </a:txBody>
                  <a:tcPr marL="34117" marR="34117" marT="0" marB="0"/>
                </a:tc>
                <a:extLst>
                  <a:ext uri="{0D108BD9-81ED-4DB2-BD59-A6C34878D82A}">
                    <a16:rowId xmlns:a16="http://schemas.microsoft.com/office/drawing/2014/main" val="2698470408"/>
                  </a:ext>
                </a:extLst>
              </a:tr>
              <a:tr h="196545">
                <a:tc>
                  <a:txBody>
                    <a:bodyPr/>
                    <a:lstStyle/>
                    <a:p>
                      <a:pPr marL="0" marR="0" algn="r">
                        <a:spcBef>
                          <a:spcPts val="0"/>
                        </a:spcBef>
                        <a:spcAft>
                          <a:spcPts val="0"/>
                        </a:spcAft>
                      </a:pPr>
                      <a:r>
                        <a:rPr lang="en-US" sz="1400">
                          <a:effectLst/>
                          <a:latin typeface="Arial" panose="020B0604020202020204" pitchFamily="34" charset="0"/>
                          <a:cs typeface="Arial" panose="020B0604020202020204" pitchFamily="34" charset="0"/>
                        </a:rPr>
                        <a:t>Age (Median, IQR)</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41 (30, 52)</a:t>
                      </a:r>
                      <a:endParaRPr lang="en-US" sz="1400" b="1"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41 (30, 52)</a:t>
                      </a:r>
                      <a:endParaRPr lang="en-US" sz="1400" b="1"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41 (30, 52)</a:t>
                      </a:r>
                      <a:endParaRPr lang="en-US" sz="1400" b="1"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39 (29, 49) </a:t>
                      </a:r>
                    </a:p>
                  </a:txBody>
                  <a:tcPr marL="34117" marR="34117" marT="0" marB="0"/>
                </a:tc>
                <a:extLst>
                  <a:ext uri="{0D108BD9-81ED-4DB2-BD59-A6C34878D82A}">
                    <a16:rowId xmlns:a16="http://schemas.microsoft.com/office/drawing/2014/main" val="1666797818"/>
                  </a:ext>
                </a:extLst>
              </a:tr>
              <a:tr h="600557">
                <a:tc>
                  <a:txBody>
                    <a:bodyPr/>
                    <a:lstStyle/>
                    <a:p>
                      <a:pPr marL="0" marR="0" algn="l">
                        <a:spcBef>
                          <a:spcPts val="0"/>
                        </a:spcBef>
                        <a:spcAft>
                          <a:spcPts val="0"/>
                        </a:spcAft>
                      </a:pPr>
                      <a:r>
                        <a:rPr lang="en-US" sz="1400" dirty="0">
                          <a:effectLst/>
                          <a:latin typeface="Arial" panose="020B0604020202020204" pitchFamily="34" charset="0"/>
                          <a:cs typeface="Arial" panose="020B0604020202020204" pitchFamily="34" charset="0"/>
                        </a:rPr>
                        <a:t>Gender (self-reported)</a:t>
                      </a:r>
                    </a:p>
                    <a:p>
                      <a:pPr marL="0" marR="0" algn="r">
                        <a:spcBef>
                          <a:spcPts val="0"/>
                        </a:spcBef>
                        <a:spcAft>
                          <a:spcPts val="0"/>
                        </a:spcAft>
                      </a:pPr>
                      <a:r>
                        <a:rPr lang="en-US" sz="1400" dirty="0">
                          <a:effectLst/>
                          <a:latin typeface="Arial" panose="020B0604020202020204" pitchFamily="34" charset="0"/>
                          <a:cs typeface="Arial" panose="020B0604020202020204" pitchFamily="34" charset="0"/>
                        </a:rPr>
                        <a:t>Male</a:t>
                      </a:r>
                    </a:p>
                    <a:p>
                      <a:pPr marL="0" marR="0" algn="r">
                        <a:spcBef>
                          <a:spcPts val="0"/>
                        </a:spcBef>
                        <a:spcAft>
                          <a:spcPts val="0"/>
                        </a:spcAft>
                      </a:pPr>
                      <a:r>
                        <a:rPr lang="en-US" sz="1400" dirty="0">
                          <a:effectLst/>
                          <a:latin typeface="Arial" panose="020B0604020202020204" pitchFamily="34" charset="0"/>
                          <a:cs typeface="Arial" panose="020B0604020202020204" pitchFamily="34" charset="0"/>
                        </a:rPr>
                        <a:t>Transgender Female</a:t>
                      </a:r>
                    </a:p>
                  </a:txBody>
                  <a:tcPr marL="34117" marR="34117" marT="0" marB="0"/>
                </a:tc>
                <a:tc>
                  <a:txBody>
                    <a:bodyPr/>
                    <a:lstStyle/>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 </a:t>
                      </a: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695 (96) </a:t>
                      </a: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17 (2) </a:t>
                      </a:r>
                    </a:p>
                  </a:txBody>
                  <a:tcPr marL="34117" marR="34117" marT="0" marB="0"/>
                </a:tc>
                <a:tc>
                  <a:txBody>
                    <a:bodyPr/>
                    <a:lstStyle/>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 </a:t>
                      </a: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545 (93)</a:t>
                      </a: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29 (5)</a:t>
                      </a:r>
                      <a:endParaRPr lang="en-US" sz="1400" b="1"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 </a:t>
                      </a: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1240 (95)</a:t>
                      </a: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46 (4) </a:t>
                      </a:r>
                      <a:endParaRPr lang="en-US" sz="1400" b="1"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endParaRPr lang="en-US" sz="1400" b="1" dirty="0">
                        <a:effectLst/>
                        <a:latin typeface="Arial" panose="020B0604020202020204" pitchFamily="34" charset="0"/>
                        <a:ea typeface="Calibri" panose="020F0502020204030204" pitchFamily="34" charset="0"/>
                        <a:cs typeface="Arial" panose="020B0604020202020204" pitchFamily="34" charset="0"/>
                      </a:endParaRPr>
                    </a:p>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139 (97)</a:t>
                      </a:r>
                    </a:p>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3 (2)</a:t>
                      </a:r>
                    </a:p>
                  </a:txBody>
                  <a:tcPr marL="34117" marR="34117" marT="0" marB="0"/>
                </a:tc>
                <a:extLst>
                  <a:ext uri="{0D108BD9-81ED-4DB2-BD59-A6C34878D82A}">
                    <a16:rowId xmlns:a16="http://schemas.microsoft.com/office/drawing/2014/main" val="366971539"/>
                  </a:ext>
                </a:extLst>
              </a:tr>
              <a:tr h="905691">
                <a:tc>
                  <a:txBody>
                    <a:bodyPr/>
                    <a:lstStyle/>
                    <a:p>
                      <a:pPr marL="0" marR="0" algn="l">
                        <a:spcBef>
                          <a:spcPts val="0"/>
                        </a:spcBef>
                        <a:spcAft>
                          <a:spcPts val="0"/>
                        </a:spcAft>
                      </a:pPr>
                      <a:r>
                        <a:rPr lang="en-US" sz="1400" dirty="0">
                          <a:effectLst/>
                          <a:latin typeface="Arial" panose="020B0604020202020204" pitchFamily="34" charset="0"/>
                          <a:cs typeface="Arial" panose="020B0604020202020204" pitchFamily="34" charset="0"/>
                        </a:rPr>
                        <a:t>Race</a:t>
                      </a:r>
                    </a:p>
                    <a:p>
                      <a:pPr marL="0" marR="0" algn="r">
                        <a:spcBef>
                          <a:spcPts val="0"/>
                        </a:spcBef>
                        <a:spcAft>
                          <a:spcPts val="0"/>
                        </a:spcAft>
                      </a:pPr>
                      <a:r>
                        <a:rPr lang="en-US" sz="1400" dirty="0">
                          <a:effectLst/>
                          <a:latin typeface="Arial" panose="020B0604020202020204" pitchFamily="34" charset="0"/>
                          <a:cs typeface="Arial" panose="020B0604020202020204" pitchFamily="34" charset="0"/>
                        </a:rPr>
                        <a:t>Black</a:t>
                      </a:r>
                    </a:p>
                    <a:p>
                      <a:pPr marL="0" marR="0" algn="r">
                        <a:spcBef>
                          <a:spcPts val="0"/>
                        </a:spcBef>
                        <a:spcAft>
                          <a:spcPts val="0"/>
                        </a:spcAft>
                      </a:pPr>
                      <a:r>
                        <a:rPr lang="en-US" sz="1400" dirty="0">
                          <a:effectLst/>
                          <a:latin typeface="Arial" panose="020B0604020202020204" pitchFamily="34" charset="0"/>
                          <a:cs typeface="Arial" panose="020B0604020202020204" pitchFamily="34" charset="0"/>
                        </a:rPr>
                        <a:t>White</a:t>
                      </a:r>
                    </a:p>
                    <a:p>
                      <a:pPr marL="0" marR="0" algn="r">
                        <a:spcBef>
                          <a:spcPts val="0"/>
                        </a:spcBef>
                        <a:spcAft>
                          <a:spcPts val="0"/>
                        </a:spcAft>
                      </a:pPr>
                      <a:r>
                        <a:rPr lang="en-US" sz="1400" dirty="0">
                          <a:effectLst/>
                          <a:latin typeface="Arial" panose="020B0604020202020204" pitchFamily="34" charset="0"/>
                          <a:cs typeface="Arial" panose="020B0604020202020204" pitchFamily="34" charset="0"/>
                        </a:rPr>
                        <a:t>Other</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 </a:t>
                      </a: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448 (62)</a:t>
                      </a: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179 (25)</a:t>
                      </a: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99 (13)</a:t>
                      </a:r>
                    </a:p>
                  </a:txBody>
                  <a:tcPr marL="34117" marR="34117" marT="0" marB="0"/>
                </a:tc>
                <a:tc>
                  <a:txBody>
                    <a:bodyPr/>
                    <a:lstStyle/>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 </a:t>
                      </a: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457 (78)</a:t>
                      </a: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84 (14)</a:t>
                      </a: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56 (8)</a:t>
                      </a:r>
                    </a:p>
                  </a:txBody>
                  <a:tcPr marL="34117" marR="34117" marT="0" marB="0"/>
                </a:tc>
                <a:tc>
                  <a:txBody>
                    <a:bodyPr/>
                    <a:lstStyle/>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 </a:t>
                      </a: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905 (69)</a:t>
                      </a: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263 (20)</a:t>
                      </a: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165 (11)</a:t>
                      </a:r>
                    </a:p>
                  </a:txBody>
                  <a:tcPr marL="34117" marR="34117" marT="0" marB="0"/>
                </a:tc>
                <a:tc>
                  <a:txBody>
                    <a:bodyPr/>
                    <a:lstStyle/>
                    <a:p>
                      <a:pPr marL="0" marR="0" algn="ctr">
                        <a:spcBef>
                          <a:spcPts val="0"/>
                        </a:spcBef>
                        <a:spcAft>
                          <a:spcPts val="0"/>
                        </a:spcAft>
                      </a:pPr>
                      <a:endParaRPr lang="en-US" sz="1400" b="1" dirty="0">
                        <a:effectLst/>
                        <a:latin typeface="Arial" panose="020B0604020202020204" pitchFamily="34" charset="0"/>
                        <a:cs typeface="Arial" panose="020B0604020202020204" pitchFamily="34" charset="0"/>
                      </a:endParaRP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121 (84)</a:t>
                      </a: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19 (13)</a:t>
                      </a: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4 (3)</a:t>
                      </a:r>
                    </a:p>
                  </a:txBody>
                  <a:tcPr marL="34117" marR="34117" marT="0" marB="0"/>
                </a:tc>
                <a:extLst>
                  <a:ext uri="{0D108BD9-81ED-4DB2-BD59-A6C34878D82A}">
                    <a16:rowId xmlns:a16="http://schemas.microsoft.com/office/drawing/2014/main" val="536981166"/>
                  </a:ext>
                </a:extLst>
              </a:tr>
              <a:tr h="589635">
                <a:tc>
                  <a:txBody>
                    <a:bodyPr/>
                    <a:lstStyle/>
                    <a:p>
                      <a:pPr marL="0" marR="0" algn="l">
                        <a:spcBef>
                          <a:spcPts val="0"/>
                        </a:spcBef>
                        <a:spcAft>
                          <a:spcPts val="0"/>
                        </a:spcAft>
                      </a:pPr>
                      <a:r>
                        <a:rPr lang="en-US" sz="1400" dirty="0">
                          <a:effectLst/>
                          <a:latin typeface="Arial" panose="020B0604020202020204" pitchFamily="34" charset="0"/>
                          <a:cs typeface="Arial" panose="020B0604020202020204" pitchFamily="34" charset="0"/>
                        </a:rPr>
                        <a:t>Education</a:t>
                      </a:r>
                    </a:p>
                    <a:p>
                      <a:pPr marL="0" marR="0" algn="r">
                        <a:spcBef>
                          <a:spcPts val="0"/>
                        </a:spcBef>
                        <a:spcAft>
                          <a:spcPts val="0"/>
                        </a:spcAft>
                      </a:pPr>
                      <a:r>
                        <a:rPr lang="en-US" sz="1400" dirty="0">
                          <a:effectLst/>
                          <a:latin typeface="Arial" panose="020B0604020202020204" pitchFamily="34" charset="0"/>
                          <a:cs typeface="Arial" panose="020B0604020202020204" pitchFamily="34" charset="0"/>
                        </a:rPr>
                        <a:t>Less than high-school diploma</a:t>
                      </a:r>
                    </a:p>
                    <a:p>
                      <a:pPr marL="0" marR="0" algn="r">
                        <a:spcBef>
                          <a:spcPts val="0"/>
                        </a:spcBef>
                        <a:spcAft>
                          <a:spcPts val="0"/>
                        </a:spcAft>
                      </a:pPr>
                      <a:r>
                        <a:rPr lang="en-US" sz="1400" dirty="0">
                          <a:effectLst/>
                          <a:latin typeface="Arial" panose="020B0604020202020204" pitchFamily="34" charset="0"/>
                          <a:cs typeface="Arial" panose="020B0604020202020204" pitchFamily="34" charset="0"/>
                        </a:rPr>
                        <a:t>Beyond high-school</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  </a:t>
                      </a: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92 (13)</a:t>
                      </a: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629 (87)</a:t>
                      </a:r>
                      <a:endParaRPr lang="en-US" sz="1400" b="1"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  </a:t>
                      </a: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100 (17)</a:t>
                      </a: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484 (83)</a:t>
                      </a:r>
                      <a:endParaRPr lang="en-US" sz="1400" b="1"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  </a:t>
                      </a: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192 (15)</a:t>
                      </a: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1113 (85)</a:t>
                      </a:r>
                      <a:endParaRPr lang="en-US" sz="1400" b="1"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endParaRPr lang="en-US" sz="1400" b="1" dirty="0">
                        <a:effectLst/>
                        <a:latin typeface="Arial" panose="020B0604020202020204" pitchFamily="34" charset="0"/>
                        <a:ea typeface="Calibri" panose="020F0502020204030204" pitchFamily="34" charset="0"/>
                        <a:cs typeface="Arial" panose="020B0604020202020204" pitchFamily="34" charset="0"/>
                      </a:endParaRPr>
                    </a:p>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15 (10)</a:t>
                      </a:r>
                    </a:p>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129 (90)</a:t>
                      </a:r>
                    </a:p>
                  </a:txBody>
                  <a:tcPr marL="34117" marR="34117" marT="0" marB="0"/>
                </a:tc>
                <a:extLst>
                  <a:ext uri="{0D108BD9-81ED-4DB2-BD59-A6C34878D82A}">
                    <a16:rowId xmlns:a16="http://schemas.microsoft.com/office/drawing/2014/main" val="1422810393"/>
                  </a:ext>
                </a:extLst>
              </a:tr>
              <a:tr h="393090">
                <a:tc>
                  <a:txBody>
                    <a:bodyPr/>
                    <a:lstStyle/>
                    <a:p>
                      <a:pPr marL="0" marR="0" algn="l">
                        <a:spcBef>
                          <a:spcPts val="0"/>
                        </a:spcBef>
                        <a:spcAft>
                          <a:spcPts val="0"/>
                        </a:spcAft>
                      </a:pPr>
                      <a:r>
                        <a:rPr lang="en-US" sz="1400" dirty="0">
                          <a:effectLst/>
                          <a:latin typeface="Arial" panose="020B0604020202020204" pitchFamily="34" charset="0"/>
                          <a:cs typeface="Arial" panose="020B0604020202020204" pitchFamily="34" charset="0"/>
                        </a:rPr>
                        <a:t>Income </a:t>
                      </a:r>
                    </a:p>
                    <a:p>
                      <a:pPr marL="0" marR="0" algn="r">
                        <a:spcBef>
                          <a:spcPts val="0"/>
                        </a:spcBef>
                        <a:spcAft>
                          <a:spcPts val="0"/>
                        </a:spcAft>
                      </a:pPr>
                      <a:r>
                        <a:rPr lang="en-US" sz="1400" dirty="0">
                          <a:effectLst/>
                          <a:latin typeface="Arial" panose="020B0604020202020204" pitchFamily="34" charset="0"/>
                          <a:cs typeface="Arial" panose="020B0604020202020204" pitchFamily="34" charset="0"/>
                        </a:rPr>
                        <a:t>Low Income (&lt;$20,000)</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r>
                        <a:rPr lang="en-US" sz="1400" b="1">
                          <a:effectLst/>
                          <a:latin typeface="Arial" panose="020B0604020202020204" pitchFamily="34" charset="0"/>
                          <a:cs typeface="Arial" panose="020B0604020202020204" pitchFamily="34" charset="0"/>
                        </a:rPr>
                        <a:t> </a:t>
                      </a:r>
                    </a:p>
                    <a:p>
                      <a:pPr marL="0" marR="0" algn="ctr">
                        <a:spcBef>
                          <a:spcPts val="0"/>
                        </a:spcBef>
                        <a:spcAft>
                          <a:spcPts val="0"/>
                        </a:spcAft>
                      </a:pPr>
                      <a:r>
                        <a:rPr lang="en-US" sz="1400" b="1">
                          <a:effectLst/>
                          <a:latin typeface="Arial" panose="020B0604020202020204" pitchFamily="34" charset="0"/>
                          <a:cs typeface="Arial" panose="020B0604020202020204" pitchFamily="34" charset="0"/>
                        </a:rPr>
                        <a:t>476 (66)</a:t>
                      </a:r>
                      <a:endParaRPr lang="en-US" sz="1400" b="1">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r>
                        <a:rPr lang="en-US" sz="1400" b="1">
                          <a:effectLst/>
                          <a:latin typeface="Arial" panose="020B0604020202020204" pitchFamily="34" charset="0"/>
                          <a:cs typeface="Arial" panose="020B0604020202020204" pitchFamily="34" charset="0"/>
                        </a:rPr>
                        <a:t> </a:t>
                      </a:r>
                    </a:p>
                    <a:p>
                      <a:pPr marL="0" marR="0" algn="ctr">
                        <a:spcBef>
                          <a:spcPts val="0"/>
                        </a:spcBef>
                        <a:spcAft>
                          <a:spcPts val="0"/>
                        </a:spcAft>
                      </a:pPr>
                      <a:r>
                        <a:rPr lang="en-US" sz="1400" b="1">
                          <a:effectLst/>
                          <a:latin typeface="Arial" panose="020B0604020202020204" pitchFamily="34" charset="0"/>
                          <a:cs typeface="Arial" panose="020B0604020202020204" pitchFamily="34" charset="0"/>
                        </a:rPr>
                        <a:t>409 (70)</a:t>
                      </a:r>
                      <a:endParaRPr lang="en-US" sz="1400" b="1">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 </a:t>
                      </a: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885 (68)</a:t>
                      </a:r>
                      <a:endParaRPr lang="en-US" sz="1400" b="1"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endParaRPr lang="en-US" sz="1400" b="1" dirty="0">
                        <a:effectLst/>
                        <a:latin typeface="Arial" panose="020B0604020202020204" pitchFamily="34" charset="0"/>
                        <a:ea typeface="Calibri" panose="020F0502020204030204" pitchFamily="34" charset="0"/>
                        <a:cs typeface="Arial" panose="020B0604020202020204" pitchFamily="34" charset="0"/>
                      </a:endParaRPr>
                    </a:p>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93 (65)</a:t>
                      </a:r>
                    </a:p>
                  </a:txBody>
                  <a:tcPr marL="34117" marR="34117" marT="0" marB="0"/>
                </a:tc>
                <a:extLst>
                  <a:ext uri="{0D108BD9-81ED-4DB2-BD59-A6C34878D82A}">
                    <a16:rowId xmlns:a16="http://schemas.microsoft.com/office/drawing/2014/main" val="2335786199"/>
                  </a:ext>
                </a:extLst>
              </a:tr>
            </a:tbl>
          </a:graphicData>
        </a:graphic>
      </p:graphicFrame>
      <p:sp>
        <p:nvSpPr>
          <p:cNvPr id="13" name="Rectangle 12">
            <a:extLst>
              <a:ext uri="{FF2B5EF4-FFF2-40B4-BE49-F238E27FC236}">
                <a16:creationId xmlns:a16="http://schemas.microsoft.com/office/drawing/2014/main" id="{58ACF347-8A2A-4A21-906E-142C3E35AD54}"/>
              </a:ext>
            </a:extLst>
          </p:cNvPr>
          <p:cNvSpPr/>
          <p:nvPr/>
        </p:nvSpPr>
        <p:spPr>
          <a:xfrm>
            <a:off x="1181482" y="6065529"/>
            <a:ext cx="9829035" cy="716271"/>
          </a:xfrm>
          <a:prstGeom prst="rect">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b="1" dirty="0">
                <a:solidFill>
                  <a:schemeClr val="tx1"/>
                </a:solidFill>
              </a:rPr>
              <a:t>Most screened &amp; enrolled were Black, educated and poor</a:t>
            </a:r>
          </a:p>
        </p:txBody>
      </p:sp>
    </p:spTree>
    <p:extLst>
      <p:ext uri="{BB962C8B-B14F-4D97-AF65-F5344CB8AC3E}">
        <p14:creationId xmlns:p14="http://schemas.microsoft.com/office/powerpoint/2010/main" val="2054881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32816" y="1184467"/>
            <a:ext cx="10989056" cy="944562"/>
          </a:xfrm>
        </p:spPr>
        <p:txBody>
          <a:bodyPr/>
          <a:lstStyle/>
          <a:p>
            <a:pPr algn="ctr"/>
            <a:r>
              <a:rPr lang="en-US" dirty="0"/>
              <a:t>Health Status</a:t>
            </a:r>
          </a:p>
        </p:txBody>
      </p:sp>
      <p:cxnSp>
        <p:nvCxnSpPr>
          <p:cNvPr id="7" name="Straight Connector 6"/>
          <p:cNvCxnSpPr>
            <a:cxnSpLocks/>
          </p:cNvCxnSpPr>
          <p:nvPr/>
        </p:nvCxnSpPr>
        <p:spPr>
          <a:xfrm>
            <a:off x="534416" y="2129029"/>
            <a:ext cx="10887456" cy="0"/>
          </a:xfrm>
          <a:prstGeom prst="line">
            <a:avLst/>
          </a:prstGeom>
          <a:ln>
            <a:solidFill>
              <a:srgbClr val="0E99C0"/>
            </a:solidFill>
          </a:ln>
          <a:effectLst/>
        </p:spPr>
        <p:style>
          <a:lnRef idx="2">
            <a:schemeClr val="accent1"/>
          </a:lnRef>
          <a:fillRef idx="0">
            <a:schemeClr val="accent1"/>
          </a:fillRef>
          <a:effectRef idx="1">
            <a:schemeClr val="accent1"/>
          </a:effectRef>
          <a:fontRef idx="minor">
            <a:schemeClr val="tx1"/>
          </a:fontRef>
        </p:style>
      </p:cxnSp>
      <p:graphicFrame>
        <p:nvGraphicFramePr>
          <p:cNvPr id="3" name="Table 2">
            <a:extLst>
              <a:ext uri="{FF2B5EF4-FFF2-40B4-BE49-F238E27FC236}">
                <a16:creationId xmlns:a16="http://schemas.microsoft.com/office/drawing/2014/main" id="{BFFC4296-7D94-4F58-9E59-E90DAE35131E}"/>
              </a:ext>
            </a:extLst>
          </p:cNvPr>
          <p:cNvGraphicFramePr>
            <a:graphicFrameLocks noGrp="1"/>
          </p:cNvGraphicFramePr>
          <p:nvPr>
            <p:extLst>
              <p:ext uri="{D42A27DB-BD31-4B8C-83A1-F6EECF244321}">
                <p14:modId xmlns:p14="http://schemas.microsoft.com/office/powerpoint/2010/main" val="4220202221"/>
              </p:ext>
            </p:extLst>
          </p:nvPr>
        </p:nvGraphicFramePr>
        <p:xfrm>
          <a:off x="1095902" y="2232932"/>
          <a:ext cx="9764486" cy="3847836"/>
        </p:xfrm>
        <a:graphic>
          <a:graphicData uri="http://schemas.openxmlformats.org/drawingml/2006/table">
            <a:tbl>
              <a:tblPr firstRow="1" firstCol="1" bandRow="1">
                <a:tableStyleId>{5C22544A-7EE6-4342-B048-85BDC9FD1C3A}</a:tableStyleId>
              </a:tblPr>
              <a:tblGrid>
                <a:gridCol w="3078922">
                  <a:extLst>
                    <a:ext uri="{9D8B030D-6E8A-4147-A177-3AD203B41FA5}">
                      <a16:colId xmlns:a16="http://schemas.microsoft.com/office/drawing/2014/main" val="1902426356"/>
                    </a:ext>
                  </a:extLst>
                </a:gridCol>
                <a:gridCol w="1671391">
                  <a:extLst>
                    <a:ext uri="{9D8B030D-6E8A-4147-A177-3AD203B41FA5}">
                      <a16:colId xmlns:a16="http://schemas.microsoft.com/office/drawing/2014/main" val="4215457001"/>
                    </a:ext>
                  </a:extLst>
                </a:gridCol>
                <a:gridCol w="1671391">
                  <a:extLst>
                    <a:ext uri="{9D8B030D-6E8A-4147-A177-3AD203B41FA5}">
                      <a16:colId xmlns:a16="http://schemas.microsoft.com/office/drawing/2014/main" val="3707987436"/>
                    </a:ext>
                  </a:extLst>
                </a:gridCol>
                <a:gridCol w="1671391">
                  <a:extLst>
                    <a:ext uri="{9D8B030D-6E8A-4147-A177-3AD203B41FA5}">
                      <a16:colId xmlns:a16="http://schemas.microsoft.com/office/drawing/2014/main" val="3757283931"/>
                    </a:ext>
                  </a:extLst>
                </a:gridCol>
                <a:gridCol w="1671391">
                  <a:extLst>
                    <a:ext uri="{9D8B030D-6E8A-4147-A177-3AD203B41FA5}">
                      <a16:colId xmlns:a16="http://schemas.microsoft.com/office/drawing/2014/main" val="1691869593"/>
                    </a:ext>
                  </a:extLst>
                </a:gridCol>
              </a:tblGrid>
              <a:tr h="616948">
                <a:tc>
                  <a:txBody>
                    <a:bodyPr/>
                    <a:lstStyle/>
                    <a:p>
                      <a:pPr marL="0" marR="0" algn="r">
                        <a:spcBef>
                          <a:spcPts val="0"/>
                        </a:spcBef>
                        <a:spcAft>
                          <a:spcPts val="0"/>
                        </a:spcAft>
                      </a:pPr>
                      <a:r>
                        <a:rPr lang="en-US" sz="1400" dirty="0">
                          <a:effectLst/>
                          <a:latin typeface="Arial" panose="020B0604020202020204" pitchFamily="34" charset="0"/>
                          <a:cs typeface="Arial" panose="020B0604020202020204" pitchFamily="34" charset="0"/>
                        </a:rPr>
                        <a:t> </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nchor="ctr"/>
                </a:tc>
                <a:tc>
                  <a:txBody>
                    <a:bodyPr/>
                    <a:lstStyle/>
                    <a:p>
                      <a:pPr marL="0" marR="0" algn="ctr">
                        <a:spcBef>
                          <a:spcPts val="0"/>
                        </a:spcBef>
                        <a:spcAft>
                          <a:spcPts val="0"/>
                        </a:spcAft>
                      </a:pPr>
                      <a:r>
                        <a:rPr lang="en-US" sz="1400" dirty="0">
                          <a:effectLst/>
                          <a:latin typeface="Arial" panose="020B0604020202020204" pitchFamily="34" charset="0"/>
                          <a:cs typeface="Arial" panose="020B0604020202020204" pitchFamily="34" charset="0"/>
                        </a:rPr>
                        <a:t>DC-RDS</a:t>
                      </a:r>
                    </a:p>
                    <a:p>
                      <a:pPr marL="0" marR="0" algn="ctr">
                        <a:spcBef>
                          <a:spcPts val="0"/>
                        </a:spcBef>
                        <a:spcAft>
                          <a:spcPts val="0"/>
                        </a:spcAft>
                      </a:pPr>
                      <a:r>
                        <a:rPr lang="en-US" sz="1400" dirty="0">
                          <a:effectLst/>
                          <a:latin typeface="Arial" panose="020B0604020202020204" pitchFamily="34" charset="0"/>
                          <a:cs typeface="Arial" panose="020B0604020202020204" pitchFamily="34" charset="0"/>
                        </a:rPr>
                        <a:t>(N=721)</a:t>
                      </a:r>
                    </a:p>
                  </a:txBody>
                  <a:tcPr marL="34117" marR="34117" marT="0" marB="0" anchor="ctr"/>
                </a:tc>
                <a:tc>
                  <a:txBody>
                    <a:bodyPr/>
                    <a:lstStyle/>
                    <a:p>
                      <a:pPr marL="0" marR="0" algn="ctr">
                        <a:spcBef>
                          <a:spcPts val="0"/>
                        </a:spcBef>
                        <a:spcAft>
                          <a:spcPts val="0"/>
                        </a:spcAft>
                      </a:pPr>
                      <a:r>
                        <a:rPr lang="en-US" sz="1400" dirty="0">
                          <a:effectLst/>
                          <a:latin typeface="Arial" panose="020B0604020202020204" pitchFamily="34" charset="0"/>
                          <a:cs typeface="Arial" panose="020B0604020202020204" pitchFamily="34" charset="0"/>
                        </a:rPr>
                        <a:t>Direct Recruitment (N=584)</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nchor="ctr"/>
                </a:tc>
                <a:tc>
                  <a:txBody>
                    <a:bodyPr/>
                    <a:lstStyle/>
                    <a:p>
                      <a:pPr marL="0" marR="0" algn="ctr">
                        <a:spcBef>
                          <a:spcPts val="0"/>
                        </a:spcBef>
                        <a:spcAft>
                          <a:spcPts val="0"/>
                        </a:spcAft>
                      </a:pPr>
                      <a:r>
                        <a:rPr lang="en-US" sz="1400" dirty="0">
                          <a:effectLst/>
                          <a:latin typeface="Arial" panose="020B0604020202020204" pitchFamily="34" charset="0"/>
                          <a:cs typeface="Arial" panose="020B0604020202020204" pitchFamily="34" charset="0"/>
                        </a:rPr>
                        <a:t>Overall</a:t>
                      </a:r>
                    </a:p>
                    <a:p>
                      <a:pPr marL="0" marR="0" algn="ctr">
                        <a:spcBef>
                          <a:spcPts val="0"/>
                        </a:spcBef>
                        <a:spcAft>
                          <a:spcPts val="0"/>
                        </a:spcAft>
                      </a:pPr>
                      <a:r>
                        <a:rPr lang="en-US" sz="1400" dirty="0">
                          <a:effectLst/>
                          <a:latin typeface="Arial" panose="020B0604020202020204" pitchFamily="34" charset="0"/>
                          <a:cs typeface="Arial" panose="020B0604020202020204" pitchFamily="34" charset="0"/>
                        </a:rPr>
                        <a:t>N=1305</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nchor="ctr"/>
                </a:tc>
                <a:tc>
                  <a:txBody>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Enrolled </a:t>
                      </a:r>
                    </a:p>
                    <a:p>
                      <a:pPr marL="0" marR="0" algn="ctr">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(N = 144)</a:t>
                      </a:r>
                    </a:p>
                  </a:txBody>
                  <a:tcPr marL="34117" marR="34117" marT="0" marB="0" anchor="ctr"/>
                </a:tc>
                <a:extLst>
                  <a:ext uri="{0D108BD9-81ED-4DB2-BD59-A6C34878D82A}">
                    <a16:rowId xmlns:a16="http://schemas.microsoft.com/office/drawing/2014/main" val="159282197"/>
                  </a:ext>
                </a:extLst>
              </a:tr>
              <a:tr h="243848">
                <a:tc>
                  <a:txBody>
                    <a:bodyPr/>
                    <a:lstStyle/>
                    <a:p>
                      <a:pPr marL="0" marR="0" algn="r">
                        <a:spcBef>
                          <a:spcPts val="0"/>
                        </a:spcBef>
                        <a:spcAft>
                          <a:spcPts val="0"/>
                        </a:spcAft>
                      </a:pPr>
                      <a:r>
                        <a:rPr lang="en-US" sz="1400">
                          <a:effectLst/>
                          <a:latin typeface="Arial" panose="020B0604020202020204" pitchFamily="34" charset="0"/>
                          <a:cs typeface="Arial" panose="020B0604020202020204" pitchFamily="34" charset="0"/>
                        </a:rPr>
                        <a:t> </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N (%)</a:t>
                      </a:r>
                      <a:endParaRPr lang="en-US" sz="1400" b="1"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r>
                        <a:rPr lang="en-US" sz="1400" b="1">
                          <a:effectLst/>
                          <a:latin typeface="Arial" panose="020B0604020202020204" pitchFamily="34" charset="0"/>
                          <a:cs typeface="Arial" panose="020B0604020202020204" pitchFamily="34" charset="0"/>
                        </a:rPr>
                        <a:t>N (%)</a:t>
                      </a:r>
                      <a:endParaRPr lang="en-US" sz="1400" b="1">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r>
                        <a:rPr lang="en-US" sz="1400" b="1">
                          <a:effectLst/>
                          <a:latin typeface="Arial" panose="020B0604020202020204" pitchFamily="34" charset="0"/>
                          <a:cs typeface="Arial" panose="020B0604020202020204" pitchFamily="34" charset="0"/>
                        </a:rPr>
                        <a:t>N (%)</a:t>
                      </a:r>
                      <a:endParaRPr lang="en-US" sz="1400" b="1">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N (%)</a:t>
                      </a:r>
                    </a:p>
                  </a:txBody>
                  <a:tcPr marL="34117" marR="34117" marT="0" marB="0"/>
                </a:tc>
                <a:extLst>
                  <a:ext uri="{0D108BD9-81ED-4DB2-BD59-A6C34878D82A}">
                    <a16:rowId xmlns:a16="http://schemas.microsoft.com/office/drawing/2014/main" val="2698470408"/>
                  </a:ext>
                </a:extLst>
              </a:tr>
              <a:tr h="313750">
                <a:tc>
                  <a:txBody>
                    <a:bodyPr/>
                    <a:lstStyle/>
                    <a:p>
                      <a:pPr marL="0" marR="0" algn="r">
                        <a:spcBef>
                          <a:spcPts val="0"/>
                        </a:spcBef>
                        <a:spcAft>
                          <a:spcPts val="0"/>
                        </a:spcAft>
                      </a:pPr>
                      <a:r>
                        <a:rPr lang="en-US" sz="1400" dirty="0">
                          <a:effectLst/>
                          <a:latin typeface="Arial" panose="020B0604020202020204" pitchFamily="34" charset="0"/>
                          <a:cs typeface="Arial" panose="020B0604020202020204" pitchFamily="34" charset="0"/>
                        </a:rPr>
                        <a:t> </a:t>
                      </a:r>
                    </a:p>
                    <a:p>
                      <a:pPr marL="0" marR="0" algn="r">
                        <a:spcBef>
                          <a:spcPts val="0"/>
                        </a:spcBef>
                        <a:spcAft>
                          <a:spcPts val="0"/>
                        </a:spcAft>
                      </a:pPr>
                      <a:r>
                        <a:rPr lang="en-US" sz="1400" dirty="0">
                          <a:effectLst/>
                          <a:latin typeface="Arial" panose="020B0604020202020204" pitchFamily="34" charset="0"/>
                          <a:cs typeface="Arial" panose="020B0604020202020204" pitchFamily="34" charset="0"/>
                        </a:rPr>
                        <a:t>Received Treatment for Substance Abuse</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 </a:t>
                      </a: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147 (20)</a:t>
                      </a:r>
                      <a:endParaRPr lang="en-US" sz="1400" b="1"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 </a:t>
                      </a: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116 (20)</a:t>
                      </a:r>
                      <a:endParaRPr lang="en-US" sz="1400" b="1"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 </a:t>
                      </a: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263 (20)</a:t>
                      </a:r>
                      <a:endParaRPr lang="en-US" sz="1400" b="1"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endParaRPr lang="en-US" sz="1400" b="1" dirty="0">
                        <a:effectLst/>
                        <a:latin typeface="Arial" panose="020B0604020202020204" pitchFamily="34" charset="0"/>
                        <a:ea typeface="Calibri" panose="020F0502020204030204" pitchFamily="34" charset="0"/>
                        <a:cs typeface="Arial" panose="020B0604020202020204" pitchFamily="34" charset="0"/>
                      </a:endParaRPr>
                    </a:p>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20 (14)</a:t>
                      </a:r>
                    </a:p>
                  </a:txBody>
                  <a:tcPr marL="34117" marR="34117" marT="0" marB="0"/>
                </a:tc>
                <a:extLst>
                  <a:ext uri="{0D108BD9-81ED-4DB2-BD59-A6C34878D82A}">
                    <a16:rowId xmlns:a16="http://schemas.microsoft.com/office/drawing/2014/main" val="3765046861"/>
                  </a:ext>
                </a:extLst>
              </a:tr>
              <a:tr h="616373">
                <a:tc>
                  <a:txBody>
                    <a:bodyPr/>
                    <a:lstStyle/>
                    <a:p>
                      <a:pPr marL="0" marR="0" algn="r">
                        <a:spcBef>
                          <a:spcPts val="0"/>
                        </a:spcBef>
                        <a:spcAft>
                          <a:spcPts val="0"/>
                        </a:spcAft>
                      </a:pPr>
                      <a:endParaRPr lang="en-US" sz="1400" dirty="0">
                        <a:effectLst/>
                        <a:latin typeface="Arial" panose="020B0604020202020204" pitchFamily="34" charset="0"/>
                        <a:cs typeface="Arial" panose="020B0604020202020204" pitchFamily="34" charset="0"/>
                      </a:endParaRPr>
                    </a:p>
                    <a:p>
                      <a:pPr marL="0" marR="0" algn="r">
                        <a:spcBef>
                          <a:spcPts val="0"/>
                        </a:spcBef>
                        <a:spcAft>
                          <a:spcPts val="0"/>
                        </a:spcAft>
                      </a:pPr>
                      <a:r>
                        <a:rPr lang="en-US" sz="1400" dirty="0">
                          <a:effectLst/>
                          <a:latin typeface="Arial" panose="020B0604020202020204" pitchFamily="34" charset="0"/>
                          <a:cs typeface="Arial" panose="020B0604020202020204" pitchFamily="34" charset="0"/>
                        </a:rPr>
                        <a:t>HIV Positive</a:t>
                      </a:r>
                    </a:p>
                    <a:p>
                      <a:pPr marL="0" marR="0" algn="r">
                        <a:spcBef>
                          <a:spcPts val="0"/>
                        </a:spcBef>
                        <a:spcAft>
                          <a:spcPts val="0"/>
                        </a:spcAft>
                      </a:pPr>
                      <a:r>
                        <a:rPr lang="en-US" sz="1400" dirty="0">
                          <a:effectLst/>
                          <a:latin typeface="Arial" panose="020B0604020202020204" pitchFamily="34" charset="0"/>
                          <a:cs typeface="Arial" panose="020B0604020202020204" pitchFamily="34" charset="0"/>
                        </a:rPr>
                        <a:t>Suppressed Viral Load</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endParaRPr lang="en-US" sz="1400" b="1" dirty="0">
                        <a:effectLst/>
                        <a:latin typeface="Arial" panose="020B0604020202020204" pitchFamily="34" charset="0"/>
                        <a:cs typeface="Arial" panose="020B0604020202020204" pitchFamily="34" charset="0"/>
                      </a:endParaRP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417 (58)</a:t>
                      </a: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330 (79)</a:t>
                      </a:r>
                      <a:endParaRPr lang="en-US" sz="1400" b="1"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endParaRPr lang="en-US" sz="1400" b="1" dirty="0">
                        <a:effectLst/>
                        <a:latin typeface="Arial" panose="020B0604020202020204" pitchFamily="34" charset="0"/>
                        <a:cs typeface="Arial" panose="020B0604020202020204" pitchFamily="34" charset="0"/>
                      </a:endParaRP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485 (83)</a:t>
                      </a: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380 (78)</a:t>
                      </a:r>
                      <a:endParaRPr lang="en-US" sz="1400" b="1"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endParaRPr lang="en-US" sz="1400" b="1" dirty="0">
                        <a:effectLst/>
                        <a:latin typeface="Arial" panose="020B0604020202020204" pitchFamily="34" charset="0"/>
                        <a:cs typeface="Arial" panose="020B0604020202020204" pitchFamily="34" charset="0"/>
                      </a:endParaRP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902 (69)</a:t>
                      </a: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710 (78)</a:t>
                      </a:r>
                      <a:endParaRPr lang="en-US" sz="1400" b="1"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endParaRPr lang="en-US" sz="1400" b="1" dirty="0">
                        <a:effectLst/>
                        <a:latin typeface="Arial" panose="020B0604020202020204" pitchFamily="34" charset="0"/>
                        <a:ea typeface="Calibri" panose="020F0502020204030204" pitchFamily="34" charset="0"/>
                        <a:cs typeface="Arial" panose="020B0604020202020204" pitchFamily="34" charset="0"/>
                      </a:endParaRPr>
                    </a:p>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144 (100)</a:t>
                      </a:r>
                    </a:p>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(none)</a:t>
                      </a:r>
                    </a:p>
                  </a:txBody>
                  <a:tcPr marL="34117" marR="34117" marT="0" marB="0"/>
                </a:tc>
                <a:extLst>
                  <a:ext uri="{0D108BD9-81ED-4DB2-BD59-A6C34878D82A}">
                    <a16:rowId xmlns:a16="http://schemas.microsoft.com/office/drawing/2014/main" val="3146415957"/>
                  </a:ext>
                </a:extLst>
              </a:tr>
              <a:tr h="585893">
                <a:tc>
                  <a:txBody>
                    <a:bodyPr/>
                    <a:lstStyle/>
                    <a:p>
                      <a:pPr marL="0" marR="0" algn="r">
                        <a:spcBef>
                          <a:spcPts val="0"/>
                        </a:spcBef>
                        <a:spcAft>
                          <a:spcPts val="0"/>
                        </a:spcAft>
                      </a:pPr>
                      <a:endParaRPr lang="en-US" sz="1400" dirty="0">
                        <a:effectLst/>
                        <a:latin typeface="Arial" panose="020B0604020202020204" pitchFamily="34" charset="0"/>
                        <a:cs typeface="Arial" panose="020B0604020202020204" pitchFamily="34" charset="0"/>
                      </a:endParaRPr>
                    </a:p>
                    <a:p>
                      <a:pPr marL="0" marR="0" algn="r">
                        <a:spcBef>
                          <a:spcPts val="0"/>
                        </a:spcBef>
                        <a:spcAft>
                          <a:spcPts val="0"/>
                        </a:spcAft>
                      </a:pPr>
                      <a:r>
                        <a:rPr lang="en-US" sz="1400" dirty="0">
                          <a:effectLst/>
                          <a:latin typeface="Arial" panose="020B0604020202020204" pitchFamily="34" charset="0"/>
                          <a:cs typeface="Arial" panose="020B0604020202020204" pitchFamily="34" charset="0"/>
                        </a:rPr>
                        <a:t>Syphilis </a:t>
                      </a:r>
                    </a:p>
                    <a:p>
                      <a:pPr marL="0" marR="0" algn="r">
                        <a:spcBef>
                          <a:spcPts val="0"/>
                        </a:spcBef>
                        <a:spcAft>
                          <a:spcPts val="0"/>
                        </a:spcAft>
                      </a:pPr>
                      <a:r>
                        <a:rPr lang="en-US" sz="1400" dirty="0">
                          <a:effectLst/>
                          <a:latin typeface="Arial" panose="020B0604020202020204" pitchFamily="34" charset="0"/>
                          <a:cs typeface="Arial" panose="020B0604020202020204" pitchFamily="34" charset="0"/>
                        </a:rPr>
                        <a:t>Co-infected with HIV</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endParaRPr lang="en-US" sz="1400" b="1" dirty="0">
                        <a:effectLst/>
                        <a:latin typeface="Arial" panose="020B0604020202020204" pitchFamily="34" charset="0"/>
                        <a:cs typeface="Arial" panose="020B0604020202020204" pitchFamily="34" charset="0"/>
                      </a:endParaRP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129 (18)</a:t>
                      </a: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112 (87)</a:t>
                      </a:r>
                      <a:endParaRPr lang="en-US" sz="1400" b="1"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endParaRPr lang="en-US" sz="1400" b="1" dirty="0">
                        <a:effectLst/>
                        <a:latin typeface="Arial" panose="020B0604020202020204" pitchFamily="34" charset="0"/>
                        <a:cs typeface="Arial" panose="020B0604020202020204" pitchFamily="34" charset="0"/>
                      </a:endParaRP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150 (26)</a:t>
                      </a: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142 (95)</a:t>
                      </a:r>
                      <a:endParaRPr lang="en-US" sz="1400" b="1"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endParaRPr lang="en-US" sz="1400" b="1" dirty="0">
                        <a:effectLst/>
                        <a:latin typeface="Arial" panose="020B0604020202020204" pitchFamily="34" charset="0"/>
                        <a:cs typeface="Arial" panose="020B0604020202020204" pitchFamily="34" charset="0"/>
                      </a:endParaRP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279 (21)</a:t>
                      </a: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254 (91) </a:t>
                      </a:r>
                      <a:endParaRPr lang="en-US" sz="1400" b="1"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endParaRPr lang="en-US" sz="1400" b="1" dirty="0">
                        <a:effectLst/>
                        <a:latin typeface="Arial" panose="020B0604020202020204" pitchFamily="34" charset="0"/>
                        <a:ea typeface="Calibri" panose="020F0502020204030204" pitchFamily="34" charset="0"/>
                        <a:cs typeface="Arial" panose="020B0604020202020204" pitchFamily="34" charset="0"/>
                      </a:endParaRPr>
                    </a:p>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51 (35)</a:t>
                      </a:r>
                    </a:p>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(same)</a:t>
                      </a:r>
                    </a:p>
                  </a:txBody>
                  <a:tcPr marL="34117" marR="34117" marT="0" marB="0"/>
                </a:tc>
                <a:extLst>
                  <a:ext uri="{0D108BD9-81ED-4DB2-BD59-A6C34878D82A}">
                    <a16:rowId xmlns:a16="http://schemas.microsoft.com/office/drawing/2014/main" val="1516666070"/>
                  </a:ext>
                </a:extLst>
              </a:tr>
              <a:tr h="283270">
                <a:tc>
                  <a:txBody>
                    <a:bodyPr/>
                    <a:lstStyle/>
                    <a:p>
                      <a:pPr marL="0" marR="0" algn="r">
                        <a:spcBef>
                          <a:spcPts val="0"/>
                        </a:spcBef>
                        <a:spcAft>
                          <a:spcPts val="0"/>
                        </a:spcAft>
                      </a:pPr>
                      <a:endParaRPr lang="en-US" sz="1400" dirty="0">
                        <a:effectLst/>
                        <a:latin typeface="Arial" panose="020B0604020202020204" pitchFamily="34" charset="0"/>
                        <a:cs typeface="Arial" panose="020B0604020202020204" pitchFamily="34" charset="0"/>
                      </a:endParaRPr>
                    </a:p>
                    <a:p>
                      <a:pPr marL="0" marR="0" algn="r">
                        <a:spcBef>
                          <a:spcPts val="0"/>
                        </a:spcBef>
                        <a:spcAft>
                          <a:spcPts val="0"/>
                        </a:spcAft>
                      </a:pPr>
                      <a:r>
                        <a:rPr lang="en-US" sz="1400" dirty="0">
                          <a:effectLst/>
                          <a:latin typeface="Arial" panose="020B0604020202020204" pitchFamily="34" charset="0"/>
                          <a:cs typeface="Arial" panose="020B0604020202020204" pitchFamily="34" charset="0"/>
                        </a:rPr>
                        <a:t>Hepatitis C (Antibody Positive)</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endParaRPr lang="en-US" sz="1400" b="1" dirty="0">
                        <a:effectLst/>
                        <a:latin typeface="Arial" panose="020B0604020202020204" pitchFamily="34" charset="0"/>
                        <a:cs typeface="Arial" panose="020B0604020202020204" pitchFamily="34" charset="0"/>
                      </a:endParaRP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147 (21)</a:t>
                      </a:r>
                      <a:endParaRPr lang="en-US" sz="1400" b="1"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endParaRPr lang="en-US" sz="1400" b="1" dirty="0">
                        <a:effectLst/>
                        <a:latin typeface="Arial" panose="020B0604020202020204" pitchFamily="34" charset="0"/>
                        <a:cs typeface="Arial" panose="020B0604020202020204" pitchFamily="34" charset="0"/>
                      </a:endParaRP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99 (17)</a:t>
                      </a:r>
                      <a:endParaRPr lang="en-US" sz="1400" b="1"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endParaRPr lang="en-US" sz="1400" b="1" dirty="0">
                        <a:effectLst/>
                        <a:latin typeface="Arial" panose="020B0604020202020204" pitchFamily="34" charset="0"/>
                        <a:cs typeface="Arial" panose="020B0604020202020204" pitchFamily="34" charset="0"/>
                      </a:endParaRP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246 (19)</a:t>
                      </a:r>
                      <a:endParaRPr lang="en-US" sz="1400" b="1"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endParaRPr lang="en-US" sz="1400" b="1" dirty="0">
                        <a:effectLst/>
                        <a:latin typeface="Arial" panose="020B0604020202020204" pitchFamily="34" charset="0"/>
                        <a:ea typeface="Calibri" panose="020F0502020204030204" pitchFamily="34" charset="0"/>
                        <a:cs typeface="Arial" panose="020B0604020202020204" pitchFamily="34" charset="0"/>
                      </a:endParaRPr>
                    </a:p>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22 (15)</a:t>
                      </a:r>
                    </a:p>
                  </a:txBody>
                  <a:tcPr marL="34117" marR="34117" marT="0" marB="0"/>
                </a:tc>
                <a:extLst>
                  <a:ext uri="{0D108BD9-81ED-4DB2-BD59-A6C34878D82A}">
                    <a16:rowId xmlns:a16="http://schemas.microsoft.com/office/drawing/2014/main" val="1265020897"/>
                  </a:ext>
                </a:extLst>
              </a:tr>
              <a:tr h="607664">
                <a:tc>
                  <a:txBody>
                    <a:bodyPr/>
                    <a:lstStyle/>
                    <a:p>
                      <a:pPr marL="0" marR="0" algn="r">
                        <a:spcBef>
                          <a:spcPts val="0"/>
                        </a:spcBef>
                        <a:spcAft>
                          <a:spcPts val="0"/>
                        </a:spcAft>
                      </a:pPr>
                      <a:r>
                        <a:rPr lang="en-US" sz="1400" dirty="0">
                          <a:effectLst/>
                          <a:latin typeface="Arial" panose="020B0604020202020204" pitchFamily="34" charset="0"/>
                          <a:cs typeface="Arial" panose="020B0604020202020204" pitchFamily="34" charset="0"/>
                        </a:rPr>
                        <a:t>Health coverage </a:t>
                      </a:r>
                    </a:p>
                    <a:p>
                      <a:pPr marL="0" marR="0" algn="r">
                        <a:spcBef>
                          <a:spcPts val="0"/>
                        </a:spcBef>
                        <a:spcAft>
                          <a:spcPts val="0"/>
                        </a:spcAft>
                      </a:pPr>
                      <a:r>
                        <a:rPr lang="en-US" sz="1400" dirty="0">
                          <a:effectLst/>
                          <a:latin typeface="Arial" panose="020B0604020202020204" pitchFamily="34" charset="0"/>
                          <a:cs typeface="Arial" panose="020B0604020202020204" pitchFamily="34" charset="0"/>
                        </a:rPr>
                        <a:t>Yes</a:t>
                      </a:r>
                    </a:p>
                    <a:p>
                      <a:pPr marL="0" marR="0" algn="r">
                        <a:spcBef>
                          <a:spcPts val="0"/>
                        </a:spcBef>
                        <a:spcAft>
                          <a:spcPts val="0"/>
                        </a:spcAft>
                      </a:pPr>
                      <a:r>
                        <a:rPr lang="en-US" sz="1400" dirty="0">
                          <a:effectLst/>
                          <a:latin typeface="Arial" panose="020B0604020202020204" pitchFamily="34" charset="0"/>
                          <a:cs typeface="Arial" panose="020B0604020202020204" pitchFamily="34" charset="0"/>
                        </a:rPr>
                        <a:t>No</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 </a:t>
                      </a: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613 (85)</a:t>
                      </a: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107 (15)</a:t>
                      </a:r>
                      <a:endParaRPr lang="en-US" sz="1400" b="1"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 </a:t>
                      </a: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482 (83)</a:t>
                      </a: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101 (17)</a:t>
                      </a:r>
                      <a:endParaRPr lang="en-US" sz="1400" b="1"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 </a:t>
                      </a: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1095 (84)</a:t>
                      </a:r>
                    </a:p>
                    <a:p>
                      <a:pPr marL="0" marR="0" algn="ctr">
                        <a:spcBef>
                          <a:spcPts val="0"/>
                        </a:spcBef>
                        <a:spcAft>
                          <a:spcPts val="0"/>
                        </a:spcAft>
                      </a:pPr>
                      <a:r>
                        <a:rPr lang="en-US" sz="1400" b="1" dirty="0">
                          <a:effectLst/>
                          <a:latin typeface="Arial" panose="020B0604020202020204" pitchFamily="34" charset="0"/>
                          <a:cs typeface="Arial" panose="020B0604020202020204" pitchFamily="34" charset="0"/>
                        </a:rPr>
                        <a:t>208 (16)</a:t>
                      </a:r>
                      <a:endParaRPr lang="en-US" sz="1400" b="1" dirty="0">
                        <a:effectLst/>
                        <a:latin typeface="Arial" panose="020B0604020202020204" pitchFamily="34" charset="0"/>
                        <a:ea typeface="Calibri" panose="020F0502020204030204" pitchFamily="34" charset="0"/>
                        <a:cs typeface="Arial" panose="020B0604020202020204" pitchFamily="34" charset="0"/>
                      </a:endParaRPr>
                    </a:p>
                  </a:txBody>
                  <a:tcPr marL="34117" marR="34117" marT="0" marB="0"/>
                </a:tc>
                <a:tc>
                  <a:txBody>
                    <a:bodyPr/>
                    <a:lstStyle/>
                    <a:p>
                      <a:pPr marL="0" marR="0" algn="ctr">
                        <a:spcBef>
                          <a:spcPts val="0"/>
                        </a:spcBef>
                        <a:spcAft>
                          <a:spcPts val="0"/>
                        </a:spcAft>
                      </a:pPr>
                      <a:endParaRPr lang="en-US" sz="1400" b="1" dirty="0">
                        <a:effectLst/>
                        <a:latin typeface="Arial" panose="020B0604020202020204" pitchFamily="34" charset="0"/>
                        <a:ea typeface="Calibri" panose="020F0502020204030204" pitchFamily="34" charset="0"/>
                        <a:cs typeface="Arial" panose="020B0604020202020204" pitchFamily="34" charset="0"/>
                      </a:endParaRPr>
                    </a:p>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116 (81)</a:t>
                      </a:r>
                    </a:p>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16 (19)</a:t>
                      </a:r>
                    </a:p>
                  </a:txBody>
                  <a:tcPr marL="34117" marR="34117" marT="0" marB="0"/>
                </a:tc>
                <a:extLst>
                  <a:ext uri="{0D108BD9-81ED-4DB2-BD59-A6C34878D82A}">
                    <a16:rowId xmlns:a16="http://schemas.microsoft.com/office/drawing/2014/main" val="3328081030"/>
                  </a:ext>
                </a:extLst>
              </a:tr>
            </a:tbl>
          </a:graphicData>
        </a:graphic>
      </p:graphicFrame>
      <p:sp>
        <p:nvSpPr>
          <p:cNvPr id="8" name="Rectangle 7">
            <a:extLst>
              <a:ext uri="{FF2B5EF4-FFF2-40B4-BE49-F238E27FC236}">
                <a16:creationId xmlns:a16="http://schemas.microsoft.com/office/drawing/2014/main" id="{23951B8F-9ABC-45F2-867C-FD22F3592720}"/>
              </a:ext>
            </a:extLst>
          </p:cNvPr>
          <p:cNvSpPr/>
          <p:nvPr/>
        </p:nvSpPr>
        <p:spPr>
          <a:xfrm>
            <a:off x="1095903" y="6184670"/>
            <a:ext cx="9764483" cy="612370"/>
          </a:xfrm>
          <a:prstGeom prst="rect">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a:solidFill>
                  <a:schemeClr val="tx1"/>
                </a:solidFill>
              </a:rPr>
              <a:t>Majority had access to health care, most who were HIV+ were virally suppressed, </a:t>
            </a:r>
          </a:p>
          <a:p>
            <a:pPr algn="ctr"/>
            <a:r>
              <a:rPr lang="en-US" sz="2000" b="1" dirty="0">
                <a:solidFill>
                  <a:schemeClr val="tx1"/>
                </a:solidFill>
              </a:rPr>
              <a:t>High rates of HCV and syphilis</a:t>
            </a:r>
          </a:p>
        </p:txBody>
      </p:sp>
    </p:spTree>
    <p:extLst>
      <p:ext uri="{BB962C8B-B14F-4D97-AF65-F5344CB8AC3E}">
        <p14:creationId xmlns:p14="http://schemas.microsoft.com/office/powerpoint/2010/main" val="402880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Chart 15">
            <a:extLst>
              <a:ext uri="{FF2B5EF4-FFF2-40B4-BE49-F238E27FC236}">
                <a16:creationId xmlns:a16="http://schemas.microsoft.com/office/drawing/2014/main" id="{C5780E86-82E9-4EF2-896A-E03B7ED98881}"/>
              </a:ext>
            </a:extLst>
          </p:cNvPr>
          <p:cNvGraphicFramePr>
            <a:graphicFrameLocks/>
          </p:cNvGraphicFramePr>
          <p:nvPr/>
        </p:nvGraphicFramePr>
        <p:xfrm>
          <a:off x="1383524" y="1899354"/>
          <a:ext cx="10106009" cy="4556457"/>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1BA95455-D147-4EE2-9844-98B3C164F259}"/>
              </a:ext>
            </a:extLst>
          </p:cNvPr>
          <p:cNvSpPr txBox="1"/>
          <p:nvPr/>
        </p:nvSpPr>
        <p:spPr>
          <a:xfrm>
            <a:off x="5162889" y="1221460"/>
            <a:ext cx="2847975" cy="584775"/>
          </a:xfrm>
          <a:prstGeom prst="rect">
            <a:avLst/>
          </a:prstGeom>
          <a:noFill/>
        </p:spPr>
        <p:txBody>
          <a:bodyPr wrap="square" rtlCol="0">
            <a:spAutoFit/>
          </a:bodyPr>
          <a:lstStyle/>
          <a:p>
            <a:pPr marL="0" indent="0" algn="ctr"/>
            <a:r>
              <a:rPr lang="en-US" sz="3200" b="1" dirty="0">
                <a:latin typeface="Arial" panose="020B0604020202020204" pitchFamily="34" charset="0"/>
                <a:cs typeface="Arial" panose="020B0604020202020204" pitchFamily="34" charset="0"/>
              </a:rPr>
              <a:t>Health Status</a:t>
            </a:r>
          </a:p>
        </p:txBody>
      </p:sp>
      <p:sp>
        <p:nvSpPr>
          <p:cNvPr id="2" name="TextBox 1">
            <a:extLst>
              <a:ext uri="{FF2B5EF4-FFF2-40B4-BE49-F238E27FC236}">
                <a16:creationId xmlns:a16="http://schemas.microsoft.com/office/drawing/2014/main" id="{D325FE12-1ECF-477F-9F95-72B5CD7D9F12}"/>
              </a:ext>
            </a:extLst>
          </p:cNvPr>
          <p:cNvSpPr txBox="1"/>
          <p:nvPr/>
        </p:nvSpPr>
        <p:spPr>
          <a:xfrm rot="16200000">
            <a:off x="-298510" y="3888849"/>
            <a:ext cx="2773516" cy="338554"/>
          </a:xfrm>
          <a:prstGeom prst="rect">
            <a:avLst/>
          </a:prstGeom>
          <a:noFill/>
        </p:spPr>
        <p:txBody>
          <a:bodyPr wrap="none" rtlCol="0">
            <a:spAutoFit/>
          </a:bodyPr>
          <a:lstStyle/>
          <a:p>
            <a:pPr marL="0" indent="0" algn="ctr"/>
            <a:r>
              <a:rPr lang="en-US" sz="1600" b="1" dirty="0">
                <a:latin typeface="Arial" panose="020B0604020202020204" pitchFamily="34" charset="0"/>
                <a:cs typeface="Arial" panose="020B0604020202020204" pitchFamily="34" charset="0"/>
              </a:rPr>
              <a:t>Percentage of Participants</a:t>
            </a:r>
          </a:p>
        </p:txBody>
      </p:sp>
      <p:cxnSp>
        <p:nvCxnSpPr>
          <p:cNvPr id="14" name="Straight Connector 13">
            <a:extLst>
              <a:ext uri="{FF2B5EF4-FFF2-40B4-BE49-F238E27FC236}">
                <a16:creationId xmlns:a16="http://schemas.microsoft.com/office/drawing/2014/main" id="{F7F140E0-0714-4F6F-982A-3885177A17E1}"/>
              </a:ext>
            </a:extLst>
          </p:cNvPr>
          <p:cNvCxnSpPr>
            <a:cxnSpLocks/>
          </p:cNvCxnSpPr>
          <p:nvPr/>
        </p:nvCxnSpPr>
        <p:spPr>
          <a:xfrm>
            <a:off x="1974074" y="5625289"/>
            <a:ext cx="9408301"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368C2658-7910-44E9-BB08-783F9DD5CC30}"/>
              </a:ext>
            </a:extLst>
          </p:cNvPr>
          <p:cNvCxnSpPr>
            <a:cxnSpLocks/>
          </p:cNvCxnSpPr>
          <p:nvPr/>
        </p:nvCxnSpPr>
        <p:spPr>
          <a:xfrm flipV="1">
            <a:off x="1974074" y="2470867"/>
            <a:ext cx="0" cy="3174519"/>
          </a:xfrm>
          <a:prstGeom prst="line">
            <a:avLst/>
          </a:prstGeom>
          <a:ln w="28575"/>
        </p:spPr>
        <p:style>
          <a:lnRef idx="1">
            <a:schemeClr val="dk1"/>
          </a:lnRef>
          <a:fillRef idx="0">
            <a:schemeClr val="dk1"/>
          </a:fillRef>
          <a:effectRef idx="0">
            <a:schemeClr val="dk1"/>
          </a:effectRef>
          <a:fontRef idx="minor">
            <a:schemeClr val="tx1"/>
          </a:fontRef>
        </p:style>
      </p:cxnSp>
      <p:sp>
        <p:nvSpPr>
          <p:cNvPr id="18" name="Rectangle 17">
            <a:extLst>
              <a:ext uri="{FF2B5EF4-FFF2-40B4-BE49-F238E27FC236}">
                <a16:creationId xmlns:a16="http://schemas.microsoft.com/office/drawing/2014/main" id="{C2D883F7-7692-4410-BCCB-476DDFC0591D}"/>
              </a:ext>
            </a:extLst>
          </p:cNvPr>
          <p:cNvSpPr/>
          <p:nvPr/>
        </p:nvSpPr>
        <p:spPr>
          <a:xfrm>
            <a:off x="1257526" y="1806235"/>
            <a:ext cx="618895" cy="3559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99003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32816" y="1184467"/>
            <a:ext cx="10989056" cy="944562"/>
          </a:xfrm>
        </p:spPr>
        <p:txBody>
          <a:bodyPr/>
          <a:lstStyle/>
          <a:p>
            <a:pPr algn="ctr"/>
            <a:r>
              <a:rPr lang="en-US" dirty="0"/>
              <a:t>Did We Find the Remaining 10%?</a:t>
            </a:r>
          </a:p>
        </p:txBody>
      </p:sp>
      <p:cxnSp>
        <p:nvCxnSpPr>
          <p:cNvPr id="7" name="Straight Connector 6"/>
          <p:cNvCxnSpPr>
            <a:cxnSpLocks/>
          </p:cNvCxnSpPr>
          <p:nvPr/>
        </p:nvCxnSpPr>
        <p:spPr>
          <a:xfrm>
            <a:off x="534416" y="2129029"/>
            <a:ext cx="10887456" cy="0"/>
          </a:xfrm>
          <a:prstGeom prst="line">
            <a:avLst/>
          </a:prstGeom>
          <a:ln>
            <a:solidFill>
              <a:srgbClr val="0E99C0"/>
            </a:solidFill>
          </a:ln>
          <a:effectLst/>
        </p:spPr>
        <p:style>
          <a:lnRef idx="2">
            <a:schemeClr val="accent1"/>
          </a:lnRef>
          <a:fillRef idx="0">
            <a:schemeClr val="accent1"/>
          </a:fillRef>
          <a:effectRef idx="1">
            <a:schemeClr val="accent1"/>
          </a:effectRef>
          <a:fontRef idx="minor">
            <a:schemeClr val="tx1"/>
          </a:fontRef>
        </p:style>
      </p:cxnSp>
      <p:sp>
        <p:nvSpPr>
          <p:cNvPr id="5" name="Rectangle 4">
            <a:extLst>
              <a:ext uri="{FF2B5EF4-FFF2-40B4-BE49-F238E27FC236}">
                <a16:creationId xmlns:a16="http://schemas.microsoft.com/office/drawing/2014/main" id="{ED887558-BCCB-49DB-831C-A2D74018FDD6}"/>
              </a:ext>
            </a:extLst>
          </p:cNvPr>
          <p:cNvSpPr/>
          <p:nvPr/>
        </p:nvSpPr>
        <p:spPr>
          <a:xfrm>
            <a:off x="1045102" y="2645486"/>
            <a:ext cx="9764483" cy="1621714"/>
          </a:xfrm>
          <a:prstGeom prst="rect">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b="1" dirty="0">
                <a:solidFill>
                  <a:schemeClr val="tx1"/>
                </a:solidFill>
              </a:rPr>
              <a:t>Of the 154 screened who were HIV+ and unsuppressed, 89% reported having tested HIV-positive in the past. </a:t>
            </a:r>
          </a:p>
        </p:txBody>
      </p:sp>
    </p:spTree>
    <p:extLst>
      <p:ext uri="{BB962C8B-B14F-4D97-AF65-F5344CB8AC3E}">
        <p14:creationId xmlns:p14="http://schemas.microsoft.com/office/powerpoint/2010/main" val="1799353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D728479-5227-4AE6-9A61-207F13AFBB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1" y="2085103"/>
            <a:ext cx="9144000" cy="3084286"/>
          </a:xfrm>
          <a:prstGeom prst="rect">
            <a:avLst/>
          </a:prstGeom>
        </p:spPr>
      </p:pic>
      <p:sp>
        <p:nvSpPr>
          <p:cNvPr id="6" name="Arrow: Right 5">
            <a:extLst>
              <a:ext uri="{FF2B5EF4-FFF2-40B4-BE49-F238E27FC236}">
                <a16:creationId xmlns:a16="http://schemas.microsoft.com/office/drawing/2014/main" id="{BE5F8701-26CA-473A-9892-87489E56B3C7}"/>
              </a:ext>
            </a:extLst>
          </p:cNvPr>
          <p:cNvSpPr/>
          <p:nvPr/>
        </p:nvSpPr>
        <p:spPr>
          <a:xfrm rot="5400000" flipH="1" flipV="1">
            <a:off x="8805043" y="4599200"/>
            <a:ext cx="1309757" cy="166954"/>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DD4547B8-6632-4A66-A00A-2B812A0FA359}"/>
              </a:ext>
            </a:extLst>
          </p:cNvPr>
          <p:cNvSpPr txBox="1"/>
          <p:nvPr/>
        </p:nvSpPr>
        <p:spPr>
          <a:xfrm>
            <a:off x="8789066" y="5337557"/>
            <a:ext cx="1341708" cy="1169551"/>
          </a:xfrm>
          <a:prstGeom prst="rect">
            <a:avLst/>
          </a:prstGeom>
          <a:noFill/>
        </p:spPr>
        <p:txBody>
          <a:bodyPr wrap="square" rtlCol="0">
            <a:spAutoFit/>
          </a:bodyPr>
          <a:lstStyle/>
          <a:p>
            <a:pPr algn="ctr"/>
            <a:r>
              <a:rPr lang="en-US" sz="1400" b="1" dirty="0">
                <a:solidFill>
                  <a:srgbClr val="C00000"/>
                </a:solidFill>
                <a:latin typeface="Arial" panose="020B0604020202020204" pitchFamily="34" charset="0"/>
                <a:cs typeface="Arial" panose="020B0604020202020204" pitchFamily="34" charset="0"/>
              </a:rPr>
              <a:t>For their own health and to prevent further HIV transmission</a:t>
            </a:r>
          </a:p>
        </p:txBody>
      </p:sp>
      <p:sp>
        <p:nvSpPr>
          <p:cNvPr id="9" name="Title 2">
            <a:extLst>
              <a:ext uri="{FF2B5EF4-FFF2-40B4-BE49-F238E27FC236}">
                <a16:creationId xmlns:a16="http://schemas.microsoft.com/office/drawing/2014/main" id="{AEAE4362-3EB4-4E46-8412-5390AFE60F5B}"/>
              </a:ext>
            </a:extLst>
          </p:cNvPr>
          <p:cNvSpPr>
            <a:spLocks noGrp="1"/>
          </p:cNvSpPr>
          <p:nvPr>
            <p:ph type="title"/>
          </p:nvPr>
        </p:nvSpPr>
        <p:spPr>
          <a:xfrm>
            <a:off x="1524001" y="1079954"/>
            <a:ext cx="9144000" cy="944562"/>
          </a:xfrm>
        </p:spPr>
        <p:txBody>
          <a:bodyPr>
            <a:noAutofit/>
          </a:bodyPr>
          <a:lstStyle/>
          <a:p>
            <a:pPr algn="ctr"/>
            <a:r>
              <a:rPr lang="en-US" sz="2000" dirty="0">
                <a:solidFill>
                  <a:schemeClr val="tx2">
                    <a:lumMod val="75000"/>
                  </a:schemeClr>
                </a:solidFill>
              </a:rPr>
              <a:t>HPTN 078 aimed to strengthen the HIV Care Continuum for MSM</a:t>
            </a:r>
          </a:p>
        </p:txBody>
      </p:sp>
    </p:spTree>
    <p:extLst>
      <p:ext uri="{BB962C8B-B14F-4D97-AF65-F5344CB8AC3E}">
        <p14:creationId xmlns:p14="http://schemas.microsoft.com/office/powerpoint/2010/main" val="1316993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7"/>
          <p:cNvPicPr>
            <a:picLocks noChangeAspect="1"/>
          </p:cNvPicPr>
          <p:nvPr/>
        </p:nvPicPr>
        <p:blipFill rotWithShape="1">
          <a:blip r:embed="rId3" cstate="print">
            <a:extLst>
              <a:ext uri="{28A0092B-C50C-407E-A947-70E740481C1C}">
                <a14:useLocalDpi xmlns:a14="http://schemas.microsoft.com/office/drawing/2010/main" val="0"/>
              </a:ext>
            </a:extLst>
          </a:blip>
          <a:srcRect l="47000"/>
          <a:stretch/>
        </p:blipFill>
        <p:spPr>
          <a:xfrm flipV="1">
            <a:off x="1498601" y="1269616"/>
            <a:ext cx="2832099" cy="4528290"/>
          </a:xfrm>
          <a:prstGeom prst="rect">
            <a:avLst/>
          </a:prstGeom>
        </p:spPr>
      </p:pic>
      <p:sp>
        <p:nvSpPr>
          <p:cNvPr id="31" name="Rectangle 30"/>
          <p:cNvSpPr/>
          <p:nvPr/>
        </p:nvSpPr>
        <p:spPr>
          <a:xfrm>
            <a:off x="2373735" y="4832378"/>
            <a:ext cx="1517715" cy="887231"/>
          </a:xfrm>
          <a:prstGeom prst="rect">
            <a:avLst/>
          </a:prstGeom>
        </p:spPr>
        <p:txBody>
          <a:bodyPr wrap="square">
            <a:spAutoFit/>
          </a:bodyPr>
          <a:lstStyle/>
          <a:p>
            <a:pPr algn="ctr"/>
            <a:r>
              <a:rPr lang="en-US" sz="1400" dirty="0">
                <a:solidFill>
                  <a:srgbClr val="A5B324"/>
                </a:solidFill>
                <a:latin typeface="Arial" panose="020B0604020202020204" pitchFamily="34" charset="0"/>
                <a:cs typeface="Arial" panose="020B0604020202020204" pitchFamily="34" charset="0"/>
              </a:rPr>
              <a:t>Enhanced </a:t>
            </a:r>
          </a:p>
          <a:p>
            <a:pPr algn="ctr"/>
            <a:r>
              <a:rPr lang="en-US" sz="1400" dirty="0">
                <a:solidFill>
                  <a:srgbClr val="A5B324"/>
                </a:solidFill>
                <a:latin typeface="Arial" panose="020B0604020202020204" pitchFamily="34" charset="0"/>
                <a:cs typeface="Arial" panose="020B0604020202020204" pitchFamily="34" charset="0"/>
              </a:rPr>
              <a:t>CM Intervention</a:t>
            </a:r>
          </a:p>
          <a:p>
            <a:pPr algn="ctr">
              <a:lnSpc>
                <a:spcPct val="200000"/>
              </a:lnSpc>
            </a:pPr>
            <a:r>
              <a:rPr lang="en-US" sz="1400" dirty="0">
                <a:solidFill>
                  <a:srgbClr val="A5B324"/>
                </a:solidFill>
                <a:latin typeface="Arial" panose="020B0604020202020204" pitchFamily="34" charset="0"/>
                <a:cs typeface="Arial" panose="020B0604020202020204" pitchFamily="34" charset="0"/>
              </a:rPr>
              <a:t>12 months</a:t>
            </a:r>
          </a:p>
        </p:txBody>
      </p:sp>
      <p:sp>
        <p:nvSpPr>
          <p:cNvPr id="32" name="Rectangle 31"/>
          <p:cNvSpPr/>
          <p:nvPr/>
        </p:nvSpPr>
        <p:spPr>
          <a:xfrm>
            <a:off x="2206552" y="1774302"/>
            <a:ext cx="1294411" cy="307777"/>
          </a:xfrm>
          <a:prstGeom prst="rect">
            <a:avLst/>
          </a:prstGeom>
        </p:spPr>
        <p:txBody>
          <a:bodyPr wrap="square">
            <a:spAutoFit/>
          </a:bodyPr>
          <a:lstStyle/>
          <a:p>
            <a:pPr algn="ctr"/>
            <a:r>
              <a:rPr lang="en-US" sz="1400" dirty="0">
                <a:solidFill>
                  <a:srgbClr val="BE6722"/>
                </a:solidFill>
                <a:latin typeface="Arial" panose="020B0604020202020204" pitchFamily="34" charset="0"/>
                <a:cs typeface="Arial" panose="020B0604020202020204" pitchFamily="34" charset="0"/>
              </a:rPr>
              <a:t>Control</a:t>
            </a:r>
          </a:p>
        </p:txBody>
      </p:sp>
      <p:sp>
        <p:nvSpPr>
          <p:cNvPr id="7" name="Rounded Rectangle 6"/>
          <p:cNvSpPr/>
          <p:nvPr/>
        </p:nvSpPr>
        <p:spPr>
          <a:xfrm>
            <a:off x="4546600" y="1511301"/>
            <a:ext cx="4298576" cy="491067"/>
          </a:xfrm>
          <a:prstGeom prst="roundRect">
            <a:avLst/>
          </a:prstGeom>
          <a:solidFill>
            <a:srgbClr val="BE6722"/>
          </a:solidFill>
          <a:ln>
            <a:solidFill>
              <a:schemeClr val="bg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48" name="Rectangle 47"/>
          <p:cNvSpPr/>
          <p:nvPr/>
        </p:nvSpPr>
        <p:spPr>
          <a:xfrm>
            <a:off x="4564875" y="1598242"/>
            <a:ext cx="5359883" cy="307777"/>
          </a:xfrm>
          <a:prstGeom prst="rect">
            <a:avLst/>
          </a:prstGeom>
        </p:spPr>
        <p:txBody>
          <a:bodyPr wrap="square">
            <a:spAutoFit/>
          </a:bodyPr>
          <a:lstStyle/>
          <a:p>
            <a:r>
              <a:rPr lang="en-US" sz="1400" dirty="0">
                <a:solidFill>
                  <a:prstClr val="white"/>
                </a:solidFill>
                <a:latin typeface="Arial" panose="020B0604020202020204" pitchFamily="34" charset="0"/>
                <a:cs typeface="Arial" panose="020B0604020202020204" pitchFamily="34" charset="0"/>
              </a:rPr>
              <a:t>Site Standard-of-Care for Linkage and Treatment</a:t>
            </a:r>
          </a:p>
        </p:txBody>
      </p:sp>
      <p:sp>
        <p:nvSpPr>
          <p:cNvPr id="49" name="Rectangle 48"/>
          <p:cNvSpPr/>
          <p:nvPr/>
        </p:nvSpPr>
        <p:spPr>
          <a:xfrm>
            <a:off x="3761310" y="4008434"/>
            <a:ext cx="2201334" cy="307777"/>
          </a:xfrm>
          <a:prstGeom prst="rect">
            <a:avLst/>
          </a:prstGeom>
        </p:spPr>
        <p:txBody>
          <a:bodyPr wrap="square">
            <a:spAutoFit/>
          </a:bodyPr>
          <a:lstStyle/>
          <a:p>
            <a:pPr algn="ctr"/>
            <a:r>
              <a:rPr lang="en-US" sz="1400" dirty="0">
                <a:solidFill>
                  <a:prstClr val="white"/>
                </a:solidFill>
                <a:latin typeface="Arial" panose="020B0604020202020204" pitchFamily="34" charset="0"/>
                <a:cs typeface="Arial" panose="020B0604020202020204" pitchFamily="34" charset="0"/>
              </a:rPr>
              <a:t>e.g.:</a:t>
            </a:r>
          </a:p>
        </p:txBody>
      </p:sp>
      <p:sp>
        <p:nvSpPr>
          <p:cNvPr id="26" name="Title 7"/>
          <p:cNvSpPr>
            <a:spLocks noGrp="1"/>
          </p:cNvSpPr>
          <p:nvPr>
            <p:ph type="title"/>
          </p:nvPr>
        </p:nvSpPr>
        <p:spPr>
          <a:xfrm>
            <a:off x="3985098" y="-82108"/>
            <a:ext cx="7536342" cy="1156254"/>
          </a:xfrm>
        </p:spPr>
        <p:txBody>
          <a:bodyPr>
            <a:noAutofit/>
          </a:bodyPr>
          <a:lstStyle/>
          <a:p>
            <a:pPr algn="ctr"/>
            <a:r>
              <a:rPr lang="en-US" sz="2800" dirty="0">
                <a:solidFill>
                  <a:schemeClr val="bg1"/>
                </a:solidFill>
                <a:latin typeface="Arial" panose="020B0604020202020204" pitchFamily="34" charset="0"/>
                <a:cs typeface="Arial" panose="020B0604020202020204" pitchFamily="34" charset="0"/>
              </a:rPr>
              <a:t>Enhanced Case Manager (CM) Intervention</a:t>
            </a:r>
          </a:p>
        </p:txBody>
      </p:sp>
      <p:grpSp>
        <p:nvGrpSpPr>
          <p:cNvPr id="3" name="Group 2"/>
          <p:cNvGrpSpPr/>
          <p:nvPr/>
        </p:nvGrpSpPr>
        <p:grpSpPr>
          <a:xfrm>
            <a:off x="4506305" y="2400132"/>
            <a:ext cx="5911946" cy="3397774"/>
            <a:chOff x="2948512" y="2964925"/>
            <a:chExt cx="5911946" cy="3397774"/>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65450" y="3013075"/>
              <a:ext cx="5895008" cy="3349624"/>
            </a:xfrm>
            <a:prstGeom prst="rect">
              <a:avLst/>
            </a:prstGeom>
          </p:spPr>
        </p:pic>
        <p:sp>
          <p:nvSpPr>
            <p:cNvPr id="5" name="Rounded Rectangular Callout 4"/>
            <p:cNvSpPr/>
            <p:nvPr/>
          </p:nvSpPr>
          <p:spPr>
            <a:xfrm>
              <a:off x="4965699" y="2980266"/>
              <a:ext cx="1519767" cy="372534"/>
            </a:xfrm>
            <a:prstGeom prst="wedgeRoundRectCallout">
              <a:avLst>
                <a:gd name="adj1" fmla="val -76770"/>
                <a:gd name="adj2" fmla="val 41832"/>
                <a:gd name="adj3" fmla="val 16667"/>
              </a:avLst>
            </a:prstGeom>
            <a:solidFill>
              <a:schemeClr val="tx1">
                <a:lumMod val="65000"/>
                <a:lumOff val="3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9" name="Rectangle 18"/>
            <p:cNvSpPr/>
            <p:nvPr/>
          </p:nvSpPr>
          <p:spPr>
            <a:xfrm>
              <a:off x="4496856" y="2964925"/>
              <a:ext cx="2447921" cy="338554"/>
            </a:xfrm>
            <a:prstGeom prst="rect">
              <a:avLst/>
            </a:prstGeom>
          </p:spPr>
          <p:txBody>
            <a:bodyPr wrap="square">
              <a:spAutoFit/>
            </a:bodyPr>
            <a:lstStyle/>
            <a:p>
              <a:pPr algn="ctr"/>
              <a:r>
                <a:rPr lang="en-US" sz="1600" dirty="0">
                  <a:solidFill>
                    <a:prstClr val="white"/>
                  </a:solidFill>
                  <a:latin typeface="Arial" panose="020B0604020202020204" pitchFamily="34" charset="0"/>
                  <a:cs typeface="Arial" panose="020B0604020202020204" pitchFamily="34" charset="0"/>
                </a:rPr>
                <a:t>I need help.</a:t>
              </a:r>
            </a:p>
          </p:txBody>
        </p:sp>
        <p:sp>
          <p:nvSpPr>
            <p:cNvPr id="20" name="Rectangle 19"/>
            <p:cNvSpPr/>
            <p:nvPr/>
          </p:nvSpPr>
          <p:spPr>
            <a:xfrm>
              <a:off x="4878480" y="4360992"/>
              <a:ext cx="2447921" cy="369332"/>
            </a:xfrm>
            <a:prstGeom prst="rect">
              <a:avLst/>
            </a:prstGeom>
          </p:spPr>
          <p:txBody>
            <a:bodyPr wrap="square">
              <a:spAutoFit/>
            </a:bodyPr>
            <a:lstStyle/>
            <a:p>
              <a:r>
                <a:rPr lang="en-US" b="1" dirty="0">
                  <a:solidFill>
                    <a:prstClr val="black">
                      <a:lumMod val="50000"/>
                      <a:lumOff val="50000"/>
                    </a:prstClr>
                  </a:solidFill>
                  <a:latin typeface="Arial" panose="020B0604020202020204" pitchFamily="34" charset="0"/>
                  <a:cs typeface="Arial" panose="020B0604020202020204" pitchFamily="34" charset="0"/>
                </a:rPr>
                <a:t>HIGH</a:t>
              </a:r>
            </a:p>
          </p:txBody>
        </p:sp>
        <p:sp>
          <p:nvSpPr>
            <p:cNvPr id="21" name="Rectangle 20"/>
            <p:cNvSpPr/>
            <p:nvPr/>
          </p:nvSpPr>
          <p:spPr>
            <a:xfrm>
              <a:off x="4878480" y="5007635"/>
              <a:ext cx="2447921" cy="369332"/>
            </a:xfrm>
            <a:prstGeom prst="rect">
              <a:avLst/>
            </a:prstGeom>
          </p:spPr>
          <p:txBody>
            <a:bodyPr wrap="square">
              <a:spAutoFit/>
            </a:bodyPr>
            <a:lstStyle/>
            <a:p>
              <a:r>
                <a:rPr lang="en-US" b="1" dirty="0">
                  <a:solidFill>
                    <a:prstClr val="white">
                      <a:lumMod val="65000"/>
                    </a:prstClr>
                  </a:solidFill>
                  <a:latin typeface="Arial" panose="020B0604020202020204" pitchFamily="34" charset="0"/>
                  <a:cs typeface="Arial" panose="020B0604020202020204" pitchFamily="34" charset="0"/>
                </a:rPr>
                <a:t>MEDIUM</a:t>
              </a:r>
            </a:p>
          </p:txBody>
        </p:sp>
        <p:sp>
          <p:nvSpPr>
            <p:cNvPr id="22" name="Rectangle 21"/>
            <p:cNvSpPr/>
            <p:nvPr/>
          </p:nvSpPr>
          <p:spPr>
            <a:xfrm>
              <a:off x="5384800" y="5135570"/>
              <a:ext cx="2447921" cy="523220"/>
            </a:xfrm>
            <a:prstGeom prst="rect">
              <a:avLst/>
            </a:prstGeom>
          </p:spPr>
          <p:txBody>
            <a:bodyPr wrap="square">
              <a:spAutoFit/>
            </a:bodyPr>
            <a:lstStyle/>
            <a:p>
              <a:pPr algn="ctr"/>
              <a:endParaRPr lang="en-US" sz="2800" b="1" dirty="0">
                <a:solidFill>
                  <a:prstClr val="white">
                    <a:lumMod val="65000"/>
                  </a:prstClr>
                </a:solidFill>
              </a:endParaRPr>
            </a:p>
          </p:txBody>
        </p:sp>
        <p:sp>
          <p:nvSpPr>
            <p:cNvPr id="23" name="Rectangle 22"/>
            <p:cNvSpPr/>
            <p:nvPr/>
          </p:nvSpPr>
          <p:spPr>
            <a:xfrm>
              <a:off x="4878480" y="5773869"/>
              <a:ext cx="2447921" cy="369332"/>
            </a:xfrm>
            <a:prstGeom prst="rect">
              <a:avLst/>
            </a:prstGeom>
          </p:spPr>
          <p:txBody>
            <a:bodyPr wrap="square">
              <a:spAutoFit/>
            </a:bodyPr>
            <a:lstStyle/>
            <a:p>
              <a:r>
                <a:rPr lang="en-US" b="1" dirty="0">
                  <a:solidFill>
                    <a:prstClr val="white">
                      <a:lumMod val="75000"/>
                    </a:prstClr>
                  </a:solidFill>
                  <a:latin typeface="Arial" panose="020B0604020202020204" pitchFamily="34" charset="0"/>
                  <a:cs typeface="Arial" panose="020B0604020202020204" pitchFamily="34" charset="0"/>
                </a:rPr>
                <a:t>LOW</a:t>
              </a:r>
            </a:p>
          </p:txBody>
        </p:sp>
        <p:sp>
          <p:nvSpPr>
            <p:cNvPr id="25" name="Rectangle 24"/>
            <p:cNvSpPr/>
            <p:nvPr/>
          </p:nvSpPr>
          <p:spPr>
            <a:xfrm>
              <a:off x="2948512" y="4264551"/>
              <a:ext cx="2201334" cy="523220"/>
            </a:xfrm>
            <a:prstGeom prst="rect">
              <a:avLst/>
            </a:prstGeom>
          </p:spPr>
          <p:txBody>
            <a:bodyPr wrap="square">
              <a:spAutoFit/>
            </a:bodyPr>
            <a:lstStyle/>
            <a:p>
              <a:pPr algn="ctr"/>
              <a:r>
                <a:rPr lang="en-US" sz="1400" dirty="0">
                  <a:solidFill>
                    <a:prstClr val="white"/>
                  </a:solidFill>
                  <a:latin typeface="Arial" panose="020B0604020202020204" pitchFamily="34" charset="0"/>
                  <a:cs typeface="Arial" panose="020B0604020202020204" pitchFamily="34" charset="0"/>
                </a:rPr>
                <a:t>weekly visits</a:t>
              </a:r>
            </a:p>
            <a:p>
              <a:pPr algn="ctr"/>
              <a:r>
                <a:rPr lang="en-US" sz="1400" dirty="0">
                  <a:solidFill>
                    <a:prstClr val="white"/>
                  </a:solidFill>
                  <a:latin typeface="Arial" panose="020B0604020202020204" pitchFamily="34" charset="0"/>
                  <a:cs typeface="Arial" panose="020B0604020202020204" pitchFamily="34" charset="0"/>
                </a:rPr>
                <a:t>daily SMS</a:t>
              </a:r>
            </a:p>
          </p:txBody>
        </p:sp>
        <p:sp>
          <p:nvSpPr>
            <p:cNvPr id="27" name="Rectangle 26"/>
            <p:cNvSpPr/>
            <p:nvPr/>
          </p:nvSpPr>
          <p:spPr>
            <a:xfrm>
              <a:off x="2990846" y="4924955"/>
              <a:ext cx="2201334" cy="523220"/>
            </a:xfrm>
            <a:prstGeom prst="rect">
              <a:avLst/>
            </a:prstGeom>
          </p:spPr>
          <p:txBody>
            <a:bodyPr wrap="square">
              <a:spAutoFit/>
            </a:bodyPr>
            <a:lstStyle/>
            <a:p>
              <a:pPr algn="ctr"/>
              <a:r>
                <a:rPr lang="en-US" sz="1400" dirty="0">
                  <a:solidFill>
                    <a:prstClr val="white"/>
                  </a:solidFill>
                  <a:latin typeface="Arial" panose="020B0604020202020204" pitchFamily="34" charset="0"/>
                  <a:cs typeface="Arial" panose="020B0604020202020204" pitchFamily="34" charset="0"/>
                </a:rPr>
                <a:t>monthly visits</a:t>
              </a:r>
            </a:p>
            <a:p>
              <a:pPr algn="ctr"/>
              <a:r>
                <a:rPr lang="en-US" sz="1400" dirty="0">
                  <a:solidFill>
                    <a:prstClr val="white"/>
                  </a:solidFill>
                  <a:latin typeface="Arial" panose="020B0604020202020204" pitchFamily="34" charset="0"/>
                  <a:cs typeface="Arial" panose="020B0604020202020204" pitchFamily="34" charset="0"/>
                </a:rPr>
                <a:t>weekly SMS</a:t>
              </a:r>
            </a:p>
          </p:txBody>
        </p:sp>
        <p:sp>
          <p:nvSpPr>
            <p:cNvPr id="33" name="Rectangle 32"/>
            <p:cNvSpPr/>
            <p:nvPr/>
          </p:nvSpPr>
          <p:spPr>
            <a:xfrm>
              <a:off x="3123184" y="5604928"/>
              <a:ext cx="1974853" cy="738664"/>
            </a:xfrm>
            <a:prstGeom prst="rect">
              <a:avLst/>
            </a:prstGeom>
          </p:spPr>
          <p:txBody>
            <a:bodyPr wrap="square">
              <a:spAutoFit/>
            </a:bodyPr>
            <a:lstStyle/>
            <a:p>
              <a:pPr algn="ctr"/>
              <a:r>
                <a:rPr lang="en-US" sz="1400" dirty="0">
                  <a:solidFill>
                    <a:prstClr val="white"/>
                  </a:solidFill>
                  <a:latin typeface="Arial" panose="020B0604020202020204" pitchFamily="34" charset="0"/>
                  <a:cs typeface="Arial" panose="020B0604020202020204" pitchFamily="34" charset="0"/>
                </a:rPr>
                <a:t>quarterly and</a:t>
              </a:r>
            </a:p>
            <a:p>
              <a:pPr algn="ctr"/>
              <a:r>
                <a:rPr lang="en-US" sz="1400" dirty="0">
                  <a:solidFill>
                    <a:prstClr val="white"/>
                  </a:solidFill>
                  <a:latin typeface="Arial" panose="020B0604020202020204" pitchFamily="34" charset="0"/>
                  <a:cs typeface="Arial" panose="020B0604020202020204" pitchFamily="34" charset="0"/>
                </a:rPr>
                <a:t>semiannual  visits</a:t>
              </a:r>
            </a:p>
            <a:p>
              <a:pPr algn="ctr"/>
              <a:r>
                <a:rPr lang="en-US" sz="1400" dirty="0">
                  <a:solidFill>
                    <a:prstClr val="white"/>
                  </a:solidFill>
                  <a:latin typeface="Arial" panose="020B0604020202020204" pitchFamily="34" charset="0"/>
                  <a:cs typeface="Arial" panose="020B0604020202020204" pitchFamily="34" charset="0"/>
                </a:rPr>
                <a:t>no SMS</a:t>
              </a:r>
            </a:p>
          </p:txBody>
        </p:sp>
        <p:sp>
          <p:nvSpPr>
            <p:cNvPr id="41" name="Rectangle 40"/>
            <p:cNvSpPr/>
            <p:nvPr/>
          </p:nvSpPr>
          <p:spPr>
            <a:xfrm>
              <a:off x="6656910" y="3223154"/>
              <a:ext cx="2201334" cy="338554"/>
            </a:xfrm>
            <a:prstGeom prst="rect">
              <a:avLst/>
            </a:prstGeom>
          </p:spPr>
          <p:txBody>
            <a:bodyPr wrap="square">
              <a:spAutoFit/>
            </a:bodyPr>
            <a:lstStyle/>
            <a:p>
              <a:pPr algn="ctr"/>
              <a:r>
                <a:rPr lang="en-US" sz="1600" b="1" dirty="0">
                  <a:solidFill>
                    <a:prstClr val="white"/>
                  </a:solidFill>
                  <a:latin typeface="Arial" panose="020B0604020202020204" pitchFamily="34" charset="0"/>
                  <a:cs typeface="Arial" panose="020B0604020202020204" pitchFamily="34" charset="0"/>
                </a:rPr>
                <a:t>CM</a:t>
              </a:r>
            </a:p>
          </p:txBody>
        </p:sp>
        <p:sp>
          <p:nvSpPr>
            <p:cNvPr id="42" name="Rectangle 41"/>
            <p:cNvSpPr/>
            <p:nvPr/>
          </p:nvSpPr>
          <p:spPr>
            <a:xfrm>
              <a:off x="3003546" y="3240087"/>
              <a:ext cx="2201334" cy="338554"/>
            </a:xfrm>
            <a:prstGeom prst="rect">
              <a:avLst/>
            </a:prstGeom>
          </p:spPr>
          <p:txBody>
            <a:bodyPr wrap="square">
              <a:spAutoFit/>
            </a:bodyPr>
            <a:lstStyle/>
            <a:p>
              <a:pPr algn="ctr"/>
              <a:r>
                <a:rPr lang="en-US" sz="1600" b="1" dirty="0">
                  <a:solidFill>
                    <a:prstClr val="white"/>
                  </a:solidFill>
                  <a:latin typeface="Arial" panose="020B0604020202020204" pitchFamily="34" charset="0"/>
                  <a:cs typeface="Arial" panose="020B0604020202020204" pitchFamily="34" charset="0"/>
                </a:rPr>
                <a:t>MSM+</a:t>
              </a:r>
            </a:p>
          </p:txBody>
        </p:sp>
        <p:sp>
          <p:nvSpPr>
            <p:cNvPr id="43" name="Rectangle 42"/>
            <p:cNvSpPr/>
            <p:nvPr/>
          </p:nvSpPr>
          <p:spPr>
            <a:xfrm>
              <a:off x="6608227" y="4221058"/>
              <a:ext cx="2201334" cy="523220"/>
            </a:xfrm>
            <a:prstGeom prst="rect">
              <a:avLst/>
            </a:prstGeom>
          </p:spPr>
          <p:txBody>
            <a:bodyPr wrap="square">
              <a:spAutoFit/>
            </a:bodyPr>
            <a:lstStyle/>
            <a:p>
              <a:pPr algn="ctr"/>
              <a:r>
                <a:rPr lang="en-US" sz="1400" dirty="0">
                  <a:solidFill>
                    <a:prstClr val="white"/>
                  </a:solidFill>
                  <a:latin typeface="Arial" panose="020B0604020202020204" pitchFamily="34" charset="0"/>
                  <a:cs typeface="Arial" panose="020B0604020202020204" pitchFamily="34" charset="0"/>
                </a:rPr>
                <a:t>Face-to-face </a:t>
              </a:r>
            </a:p>
            <a:p>
              <a:pPr algn="ctr"/>
              <a:r>
                <a:rPr lang="en-US" sz="1400" dirty="0">
                  <a:solidFill>
                    <a:prstClr val="white"/>
                  </a:solidFill>
                  <a:latin typeface="Arial" panose="020B0604020202020204" pitchFamily="34" charset="0"/>
                  <a:cs typeface="Arial" panose="020B0604020202020204" pitchFamily="34" charset="0"/>
                </a:rPr>
                <a:t>meetings</a:t>
              </a:r>
            </a:p>
          </p:txBody>
        </p:sp>
        <p:sp>
          <p:nvSpPr>
            <p:cNvPr id="44" name="Rectangle 43"/>
            <p:cNvSpPr/>
            <p:nvPr/>
          </p:nvSpPr>
          <p:spPr>
            <a:xfrm>
              <a:off x="6608227" y="4739480"/>
              <a:ext cx="2201334" cy="523220"/>
            </a:xfrm>
            <a:prstGeom prst="rect">
              <a:avLst/>
            </a:prstGeom>
          </p:spPr>
          <p:txBody>
            <a:bodyPr wrap="square">
              <a:spAutoFit/>
            </a:bodyPr>
            <a:lstStyle/>
            <a:p>
              <a:pPr algn="ctr"/>
              <a:r>
                <a:rPr lang="en-US" sz="1400" dirty="0">
                  <a:solidFill>
                    <a:prstClr val="white"/>
                  </a:solidFill>
                  <a:latin typeface="Arial" panose="020B0604020202020204" pitchFamily="34" charset="0"/>
                  <a:cs typeface="Arial" panose="020B0604020202020204" pitchFamily="34" charset="0"/>
                </a:rPr>
                <a:t>Linkage </a:t>
              </a:r>
            </a:p>
            <a:p>
              <a:pPr algn="ctr"/>
              <a:r>
                <a:rPr lang="en-US" sz="1400" dirty="0">
                  <a:solidFill>
                    <a:prstClr val="white"/>
                  </a:solidFill>
                  <a:latin typeface="Arial" panose="020B0604020202020204" pitchFamily="34" charset="0"/>
                  <a:cs typeface="Arial" panose="020B0604020202020204" pitchFamily="34" charset="0"/>
                </a:rPr>
                <a:t>assistance</a:t>
              </a:r>
            </a:p>
          </p:txBody>
        </p:sp>
        <p:sp>
          <p:nvSpPr>
            <p:cNvPr id="45" name="Rectangle 44"/>
            <p:cNvSpPr/>
            <p:nvPr/>
          </p:nvSpPr>
          <p:spPr>
            <a:xfrm>
              <a:off x="6608227" y="5289365"/>
              <a:ext cx="2201334" cy="523220"/>
            </a:xfrm>
            <a:prstGeom prst="rect">
              <a:avLst/>
            </a:prstGeom>
          </p:spPr>
          <p:txBody>
            <a:bodyPr wrap="square">
              <a:spAutoFit/>
            </a:bodyPr>
            <a:lstStyle/>
            <a:p>
              <a:pPr algn="ctr"/>
              <a:r>
                <a:rPr lang="en-US" sz="1400" dirty="0">
                  <a:solidFill>
                    <a:prstClr val="white"/>
                  </a:solidFill>
                  <a:latin typeface="Arial" panose="020B0604020202020204" pitchFamily="34" charset="0"/>
                  <a:cs typeface="Arial" panose="020B0604020202020204" pitchFamily="34" charset="0"/>
                </a:rPr>
                <a:t>ART adherence</a:t>
              </a:r>
            </a:p>
            <a:p>
              <a:pPr algn="ctr"/>
              <a:r>
                <a:rPr lang="en-US" sz="1400" dirty="0">
                  <a:solidFill>
                    <a:prstClr val="white"/>
                  </a:solidFill>
                  <a:latin typeface="Arial" panose="020B0604020202020204" pitchFamily="34" charset="0"/>
                  <a:cs typeface="Arial" panose="020B0604020202020204" pitchFamily="34" charset="0"/>
                </a:rPr>
                <a:t>counseling</a:t>
              </a:r>
            </a:p>
          </p:txBody>
        </p:sp>
        <p:sp>
          <p:nvSpPr>
            <p:cNvPr id="50" name="Rounded Rectangular Callout 49"/>
            <p:cNvSpPr/>
            <p:nvPr/>
          </p:nvSpPr>
          <p:spPr>
            <a:xfrm>
              <a:off x="5410199" y="3467100"/>
              <a:ext cx="1519767" cy="330200"/>
            </a:xfrm>
            <a:prstGeom prst="wedgeRoundRectCallout">
              <a:avLst>
                <a:gd name="adj1" fmla="val 76155"/>
                <a:gd name="adj2" fmla="val 1654"/>
                <a:gd name="adj3" fmla="val 16667"/>
              </a:avLst>
            </a:prstGeom>
            <a:solidFill>
              <a:srgbClr val="0E99C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51" name="Rectangle 50"/>
            <p:cNvSpPr/>
            <p:nvPr/>
          </p:nvSpPr>
          <p:spPr>
            <a:xfrm>
              <a:off x="4941356" y="3447525"/>
              <a:ext cx="2447921" cy="338554"/>
            </a:xfrm>
            <a:prstGeom prst="rect">
              <a:avLst/>
            </a:prstGeom>
          </p:spPr>
          <p:txBody>
            <a:bodyPr wrap="square">
              <a:spAutoFit/>
            </a:bodyPr>
            <a:lstStyle/>
            <a:p>
              <a:pPr algn="ctr"/>
              <a:r>
                <a:rPr lang="en-US" sz="1600" dirty="0">
                  <a:solidFill>
                    <a:prstClr val="white"/>
                  </a:solidFill>
                  <a:latin typeface="Arial" panose="020B0604020202020204" pitchFamily="34" charset="0"/>
                  <a:cs typeface="Arial" panose="020B0604020202020204" pitchFamily="34" charset="0"/>
                </a:rPr>
                <a:t>How much?</a:t>
              </a:r>
            </a:p>
          </p:txBody>
        </p:sp>
        <p:sp>
          <p:nvSpPr>
            <p:cNvPr id="30" name="Rectangle 29"/>
            <p:cNvSpPr/>
            <p:nvPr/>
          </p:nvSpPr>
          <p:spPr>
            <a:xfrm>
              <a:off x="5554129" y="4012668"/>
              <a:ext cx="2201334" cy="307777"/>
            </a:xfrm>
            <a:prstGeom prst="rect">
              <a:avLst/>
            </a:prstGeom>
          </p:spPr>
          <p:txBody>
            <a:bodyPr wrap="square">
              <a:spAutoFit/>
            </a:bodyPr>
            <a:lstStyle/>
            <a:p>
              <a:pPr algn="ctr"/>
              <a:r>
                <a:rPr lang="en-US" sz="1400" dirty="0">
                  <a:solidFill>
                    <a:prstClr val="white"/>
                  </a:solidFill>
                  <a:latin typeface="Arial" panose="020B0604020202020204" pitchFamily="34" charset="0"/>
                  <a:cs typeface="Arial" panose="020B0604020202020204" pitchFamily="34" charset="0"/>
                </a:rPr>
                <a:t>Offer:</a:t>
              </a:r>
            </a:p>
          </p:txBody>
        </p:sp>
        <p:sp>
          <p:nvSpPr>
            <p:cNvPr id="29" name="Rectangle 28"/>
            <p:cNvSpPr/>
            <p:nvPr/>
          </p:nvSpPr>
          <p:spPr>
            <a:xfrm>
              <a:off x="6608227" y="5819849"/>
              <a:ext cx="2201334" cy="523220"/>
            </a:xfrm>
            <a:prstGeom prst="rect">
              <a:avLst/>
            </a:prstGeom>
          </p:spPr>
          <p:txBody>
            <a:bodyPr wrap="square">
              <a:spAutoFit/>
            </a:bodyPr>
            <a:lstStyle/>
            <a:p>
              <a:pPr algn="ctr"/>
              <a:r>
                <a:rPr lang="en-US" sz="1400" dirty="0">
                  <a:solidFill>
                    <a:prstClr val="white"/>
                  </a:solidFill>
                  <a:latin typeface="Arial" panose="020B0604020202020204" pitchFamily="34" charset="0"/>
                  <a:cs typeface="Arial" panose="020B0604020202020204" pitchFamily="34" charset="0"/>
                </a:rPr>
                <a:t>Appropriate</a:t>
              </a:r>
            </a:p>
            <a:p>
              <a:pPr algn="ctr"/>
              <a:r>
                <a:rPr lang="en-US" sz="1400" dirty="0">
                  <a:solidFill>
                    <a:prstClr val="white"/>
                  </a:solidFill>
                  <a:latin typeface="Arial" panose="020B0604020202020204" pitchFamily="34" charset="0"/>
                  <a:cs typeface="Arial" panose="020B0604020202020204" pitchFamily="34" charset="0"/>
                </a:rPr>
                <a:t>referrals</a:t>
              </a:r>
            </a:p>
          </p:txBody>
        </p:sp>
      </p:grpSp>
      <p:sp>
        <p:nvSpPr>
          <p:cNvPr id="34" name="Text Placeholder 11"/>
          <p:cNvSpPr txBox="1">
            <a:spLocks/>
          </p:cNvSpPr>
          <p:nvPr/>
        </p:nvSpPr>
        <p:spPr>
          <a:xfrm>
            <a:off x="3761311" y="6008942"/>
            <a:ext cx="6906690" cy="83964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b="0" kern="1200">
                <a:solidFill>
                  <a:schemeClr val="tx1"/>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2400" b="0" kern="1200">
                <a:solidFill>
                  <a:schemeClr val="tx1"/>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2200" b="0" kern="1200" baseline="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2000" b="0" kern="1200">
                <a:solidFill>
                  <a:schemeClr val="tx1"/>
                </a:solidFill>
                <a:latin typeface="Arial"/>
                <a:ea typeface="+mn-ea"/>
                <a:cs typeface="Arial"/>
              </a:defRPr>
            </a:lvl4pPr>
            <a:lvl5pPr marL="1828800" indent="0" algn="l" defTabSz="914400" rtl="0" eaLnBrk="1" latinLnBrk="0" hangingPunct="1">
              <a:spcBef>
                <a:spcPct val="20000"/>
              </a:spcBef>
              <a:buFont typeface="Arial" pitchFamily="34" charset="0"/>
              <a:buNone/>
              <a:defRPr sz="2000" b="0" kern="1200" baseline="0">
                <a:solidFill>
                  <a:schemeClr val="tx1"/>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buNone/>
            </a:pPr>
            <a:r>
              <a:rPr lang="en-US" sz="1600" b="1" dirty="0"/>
              <a:t>The enhanced CM intervention includes patient choice, motivational interviewing and automated phone/email/text messages</a:t>
            </a:r>
          </a:p>
        </p:txBody>
      </p:sp>
    </p:spTree>
    <p:extLst>
      <p:ext uri="{BB962C8B-B14F-4D97-AF65-F5344CB8AC3E}">
        <p14:creationId xmlns:p14="http://schemas.microsoft.com/office/powerpoint/2010/main" val="3380889354"/>
      </p:ext>
    </p:extLst>
  </p:cSld>
  <p:clrMapOvr>
    <a:masterClrMapping/>
  </p:clrMapOvr>
</p:sld>
</file>

<file path=ppt/theme/theme1.xml><?xml version="1.0" encoding="utf-8"?>
<a:theme xmlns:a="http://schemas.openxmlformats.org/drawingml/2006/main" name="HPTN 2015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marL="0" indent="0" algn="ctr">
          <a:defRPr sz="3200" b="1" dirty="0" smtClean="0">
            <a:solidFill>
              <a:srgbClr val="1E344B"/>
            </a:solidFill>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181742E1D2203488C94D2188C0EB810" ma:contentTypeVersion="9" ma:contentTypeDescription="Create a new document." ma:contentTypeScope="" ma:versionID="57ab8835304ad83245ddf89d058270c7">
  <xsd:schema xmlns:xsd="http://www.w3.org/2001/XMLSchema" xmlns:p="http://schemas.microsoft.com/office/2006/metadata/properties" xmlns:ns2="765c2d5f-25a3-4c08-9648-e4ec2e793894" targetNamespace="http://schemas.microsoft.com/office/2006/metadata/properties" ma:root="true" ma:fieldsID="23340b4be71d48a2395bfd767546f3df" ns2:_="">
    <xsd:import namespace="765c2d5f-25a3-4c08-9648-e4ec2e793894"/>
    <xsd:element name="properties">
      <xsd:complexType>
        <xsd:sequence>
          <xsd:element name="documentManagement">
            <xsd:complexType>
              <xsd:all>
                <xsd:element ref="ns2:Classification" minOccurs="0"/>
                <xsd:element ref="ns2:Project" minOccurs="0"/>
                <xsd:element ref="ns2:Target_x0020_Audiences" minOccurs="0"/>
              </xsd:all>
            </xsd:complexType>
          </xsd:element>
        </xsd:sequence>
      </xsd:complexType>
    </xsd:element>
  </xsd:schema>
  <xsd:schema xmlns:xsd="http://www.w3.org/2001/XMLSchema" xmlns:dms="http://schemas.microsoft.com/office/2006/documentManagement/types" targetNamespace="765c2d5f-25a3-4c08-9648-e4ec2e793894" elementFormDefault="qualified">
    <xsd:import namespace="http://schemas.microsoft.com/office/2006/documentManagement/types"/>
    <xsd:element name="Classification" ma:index="8" nillable="true" ma:displayName="Classification" ma:description="Classification of document used for sorting &amp; filtering." ma:list="121f14cc-ad15-412c-bd3d-ca0153fe47ab" ma:internalName="Classification" ma:showField="Title" ma:web="7036b03e-3060-463f-b85f-c12fcf9ffdda">
      <xsd:simpleType>
        <xsd:restriction base="dms:Lookup"/>
      </xsd:simpleType>
    </xsd:element>
    <xsd:element name="Project" ma:index="9" nillable="true" ma:displayName="Project" ma:description="Projects to which this document applies." ma:list="e2e93df9-308f-4a06-b357-fd9db10fd272" ma:internalName="Project" ma:showField="Title" ma:web="7036b03e-3060-463f-b85f-c12fcf9ffdda">
      <xsd:complexType>
        <xsd:complexContent>
          <xsd:extension base="dms:MultiChoiceLookup">
            <xsd:sequence>
              <xsd:element name="Value" type="dms:Lookup" maxOccurs="unbounded" minOccurs="0" nillable="true"/>
            </xsd:sequence>
          </xsd:extension>
        </xsd:complexContent>
      </xsd:complexType>
    </xsd:element>
    <xsd:element name="Target_x0020_Audiences" ma:index="10" nillable="true" ma:displayName="Target Audiences" ma:internalName="Target_x0020_Audiences">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Classification xmlns="765c2d5f-25a3-4c08-9648-e4ec2e793894">14</Classification>
    <Target_x0020_Audiences xmlns="765c2d5f-25a3-4c08-9648-e4ec2e793894" xsi:nil="true"/>
    <Project xmlns="765c2d5f-25a3-4c08-9648-e4ec2e793894">
      <Value>1</Value>
    </Project>
  </documentManagement>
</p:properties>
</file>

<file path=customXml/itemProps1.xml><?xml version="1.0" encoding="utf-8"?>
<ds:datastoreItem xmlns:ds="http://schemas.openxmlformats.org/officeDocument/2006/customXml" ds:itemID="{FC4404BC-333E-45AB-8063-C0BFE03FDA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5c2d5f-25a3-4c08-9648-e4ec2e79389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2733B335-AAB7-45E5-90BE-A4D741F4FCF8}">
  <ds:schemaRefs>
    <ds:schemaRef ds:uri="http://schemas.microsoft.com/sharepoint/v3/contenttype/forms"/>
  </ds:schemaRefs>
</ds:datastoreItem>
</file>

<file path=customXml/itemProps3.xml><?xml version="1.0" encoding="utf-8"?>
<ds:datastoreItem xmlns:ds="http://schemas.openxmlformats.org/officeDocument/2006/customXml" ds:itemID="{4F0AF842-1FDB-42A4-B109-23583849E2C5}">
  <ds:schemaRefs>
    <ds:schemaRef ds:uri="http://schemas.openxmlformats.org/package/2006/metadata/core-properties"/>
    <ds:schemaRef ds:uri="http://purl.org/dc/elements/1.1/"/>
    <ds:schemaRef ds:uri="http://www.w3.org/XML/1998/namespace"/>
    <ds:schemaRef ds:uri="http://purl.org/dc/terms/"/>
    <ds:schemaRef ds:uri="http://schemas.microsoft.com/office/2006/documentManagement/types"/>
    <ds:schemaRef ds:uri="765c2d5f-25a3-4c08-9648-e4ec2e793894"/>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1163</TotalTime>
  <Words>1692</Words>
  <Application>Microsoft Macintosh PowerPoint</Application>
  <PresentationFormat>Widescreen</PresentationFormat>
  <Paragraphs>463</Paragraphs>
  <Slides>17</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ArialMT</vt:lpstr>
      <vt:lpstr>Calibri</vt:lpstr>
      <vt:lpstr>HPTN 2015 Template</vt:lpstr>
      <vt:lpstr>HPTN 078: Primary results of a randomized study to engage men who have sex with men (MSM) living with HIV who are virally unsuppressed in the USA</vt:lpstr>
      <vt:lpstr>HPTN 078: Enhancing Recruitment, Linkage to Care and Treatment for HIV-Infected Men Who Have Sex with Men (MSM) in the United States</vt:lpstr>
      <vt:lpstr>Screening (1305) and Enrollment (144) (How We Found Them)</vt:lpstr>
      <vt:lpstr>Sociodemographics (Who We Found)</vt:lpstr>
      <vt:lpstr>Health Status</vt:lpstr>
      <vt:lpstr>PowerPoint Presentation</vt:lpstr>
      <vt:lpstr>Did We Find the Remaining 10%?</vt:lpstr>
      <vt:lpstr>HPTN 078 aimed to strengthen the HIV Care Continuum for MSM</vt:lpstr>
      <vt:lpstr>Enhanced Case Manager (CM) Intervention</vt:lpstr>
      <vt:lpstr>Sociodemographics</vt:lpstr>
      <vt:lpstr>Baseline Health</vt:lpstr>
      <vt:lpstr>Retention</vt:lpstr>
      <vt:lpstr>Viral Suppression (&lt;200) by Arm and Visit</vt:lpstr>
      <vt:lpstr>Why Didn’t the CM Intervention Show a Difference? Potential Reasons</vt:lpstr>
      <vt:lpstr>Key Messages</vt:lpstr>
      <vt:lpstr>Key Messages</vt:lpstr>
      <vt:lpstr>Acknowledgements</vt:lpstr>
    </vt:vector>
  </TitlesOfParts>
  <Company>AED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Stefanie O'Brien</dc:creator>
  <cp:lastModifiedBy>Chris Beyrer</cp:lastModifiedBy>
  <cp:revision>193</cp:revision>
  <dcterms:created xsi:type="dcterms:W3CDTF">2012-05-02T13:21:13Z</dcterms:created>
  <dcterms:modified xsi:type="dcterms:W3CDTF">2019-07-22T13:26:51Z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0x010100C181742E1D2203488C94D2188C0EB810</vt:lpwstr>
  </property>
  <property fmtid="{D5CDD505-2E9C-101B-9397-08002B2CF9AE}" pid="3" name="_NewReviewCycle">
    <vt:lpwstr/>
  </property>
</Properties>
</file>